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90" r:id="rId3"/>
    <p:sldId id="289" r:id="rId4"/>
    <p:sldId id="28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8" r:id="rId14"/>
    <p:sldId id="291" r:id="rId15"/>
    <p:sldId id="266" r:id="rId16"/>
    <p:sldId id="265" r:id="rId17"/>
    <p:sldId id="267" r:id="rId18"/>
    <p:sldId id="268" r:id="rId19"/>
    <p:sldId id="269" r:id="rId20"/>
    <p:sldId id="270" r:id="rId21"/>
    <p:sldId id="276" r:id="rId22"/>
    <p:sldId id="271" r:id="rId23"/>
    <p:sldId id="272" r:id="rId24"/>
    <p:sldId id="279" r:id="rId25"/>
    <p:sldId id="286" r:id="rId26"/>
    <p:sldId id="287" r:id="rId27"/>
    <p:sldId id="292" r:id="rId28"/>
    <p:sldId id="281" r:id="rId29"/>
    <p:sldId id="282" r:id="rId30"/>
    <p:sldId id="280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DD51-DC2C-47F8-88AC-69224C1B8D62}" type="datetimeFigureOut">
              <a:rPr lang="en-US" smtClean="0"/>
              <a:t>7/13/2014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51180-AF31-4CC5-96EE-58F890BB93E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E2EB2-B2E1-4D29-87EE-0A7B3E646A7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.in/url?sa=i&amp;rct=j&amp;q=&amp;esrc=s&amp;source=images&amp;cd=&amp;cad=rja&amp;uact=8&amp;docid=vqh9lDSbFlrg_M&amp;tbnid=Ic_gYmKZ4MJC9M:&amp;ved=0CAUQjRw&amp;url=http%3A%2F%2Fwww.shine-eng.com%2Fen%2Fsupport%2FHot_topics%2F1742.html&amp;ei=OzrCU6uREcOVuAS60YHIBg&amp;bvm=bv.70810081,d.c2E&amp;psig=AFQjCNGfibsJR8GkH_-dtdyMzaszQaF9yw&amp;ust=14053242050443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.in/url?sa=i&amp;rct=j&amp;q=&amp;esrc=s&amp;source=images&amp;cd=&amp;cad=rja&amp;uact=8&amp;docid=qk_sJ6GyeIWeXM&amp;tbnid=89xE1eIDxXqRcM:&amp;ved=0CAUQjRw&amp;url=http%3A%2F%2Fwww.controldesign.com%2Farticles%2F2007%2F061%2F&amp;ei=yTrCU4rqN8nIuAS39YDYDg&amp;bvm=bv.70810081,d.c2E&amp;psig=AFQjCNGfibsJR8GkH_-dtdyMzaszQaF9yw&amp;ust=140532420504436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.S.Bhattacharya\Desktop\Abhyast%20phase5\project112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.S.Bhattacharya\Desktop\Abhyast%20phase5\project23333333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18" Type="http://schemas.openxmlformats.org/officeDocument/2006/relationships/image" Target="../media/image12.jpeg"/><Relationship Id="rId3" Type="http://schemas.openxmlformats.org/officeDocument/2006/relationships/video" Target="file:///C:\Users\Admin\AppData\Local\Microsoft\Windows\Temporary%20Internet%20Files\Content.MSO\5F5C31C7.wmv" TargetMode="External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17" Type="http://schemas.openxmlformats.org/officeDocument/2006/relationships/hyperlink" Target="boeing%20aero.wmv" TargetMode="External"/><Relationship Id="rId2" Type="http://schemas.openxmlformats.org/officeDocument/2006/relationships/video" Target="file:///C:\Users\Admin\AppData\Local\Microsoft\Windows\Temporary%20Internet%20Files\Content.MSO\16921DBD.wmv" TargetMode="External"/><Relationship Id="rId16" Type="http://schemas.openxmlformats.org/officeDocument/2006/relationships/image" Target="../media/image11.jpeg"/><Relationship Id="rId20" Type="http://schemas.openxmlformats.org/officeDocument/2006/relationships/image" Target="../media/image14.png"/><Relationship Id="rId1" Type="http://schemas.openxmlformats.org/officeDocument/2006/relationships/video" Target="file:///C:\Users\Admin\AppData\Local\Microsoft\Windows\Temporary%20Internet%20Files\Content.MSO\56BD662A.wmv" TargetMode="External"/><Relationship Id="rId6" Type="http://schemas.openxmlformats.org/officeDocument/2006/relationships/image" Target="../media/image3.png"/><Relationship Id="rId11" Type="http://schemas.openxmlformats.org/officeDocument/2006/relationships/hyperlink" Target="phase1.wmv" TargetMode="Externa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6.jpeg"/><Relationship Id="rId19" Type="http://schemas.openxmlformats.org/officeDocument/2006/relationships/image" Target="../media/image13.jpeg"/><Relationship Id="rId4" Type="http://schemas.openxmlformats.org/officeDocument/2006/relationships/video" Target="file:///C:\Users\Admin\AppData\Local\Microsoft\Windows\Temporary%20Internet%20Files\Content.MSO\DADA2A42.wmv" TargetMode="External"/><Relationship Id="rId9" Type="http://schemas.openxmlformats.org/officeDocument/2006/relationships/hyperlink" Target="abhyast.wmv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2479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err="1" smtClean="0"/>
              <a:t>Abhyast</a:t>
            </a:r>
            <a:r>
              <a:rPr lang="en-US" sz="6600" dirty="0" smtClean="0"/>
              <a:t> </a:t>
            </a:r>
            <a:r>
              <a:rPr lang="en-US" sz="6600" dirty="0" smtClean="0"/>
              <a:t>autonomous robot program and other </a:t>
            </a:r>
            <a:r>
              <a:rPr lang="en-US" sz="6600" dirty="0" err="1" smtClean="0"/>
              <a:t>boeing</a:t>
            </a:r>
            <a:r>
              <a:rPr lang="en-US" sz="6600" dirty="0" smtClean="0"/>
              <a:t> activity at </a:t>
            </a:r>
            <a:r>
              <a:rPr lang="en-US" sz="6600" dirty="0" err="1" smtClean="0"/>
              <a:t>iit-kanpur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Shantanu</a:t>
            </a:r>
            <a:r>
              <a:rPr lang="en-US" dirty="0" smtClean="0"/>
              <a:t> Bhattacharya and </a:t>
            </a:r>
            <a:r>
              <a:rPr lang="en-US" dirty="0" err="1" smtClean="0"/>
              <a:t>sudhir</a:t>
            </a:r>
            <a:r>
              <a:rPr lang="en-US" dirty="0" smtClean="0"/>
              <a:t> </a:t>
            </a:r>
            <a:r>
              <a:rPr lang="en-US" dirty="0" err="1" smtClean="0"/>
              <a:t>kamle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Indian institute of Technology Kanpur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98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 smtClean="0"/>
              <a:t>Frame (task 1)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79" y="1792182"/>
            <a:ext cx="6119066" cy="458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819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7849"/>
            <a:ext cx="9905998" cy="100664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Onboard Electronics (task 1 &amp; 2)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894" y="97879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ARDUPILOT MEGA 2.6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18" t="25747" r="5695" b="25306"/>
          <a:stretch/>
        </p:blipFill>
        <p:spPr>
          <a:xfrm>
            <a:off x="498537" y="1525205"/>
            <a:ext cx="3271238" cy="203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2964" y="978794"/>
            <a:ext cx="284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UBLOX NEO-6M GPS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5" t="16765" r="3577" b="18847"/>
          <a:stretch/>
        </p:blipFill>
        <p:spPr>
          <a:xfrm>
            <a:off x="4246292" y="1466219"/>
            <a:ext cx="3696237" cy="216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93" t="5204" r="6590" b="8014"/>
          <a:stretch/>
        </p:blipFill>
        <p:spPr>
          <a:xfrm>
            <a:off x="8170654" y="1363189"/>
            <a:ext cx="3541691" cy="216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040970" y="978794"/>
            <a:ext cx="187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LIPO BATTERY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0" t="6768" r="5074" b="14401"/>
          <a:stretch/>
        </p:blipFill>
        <p:spPr>
          <a:xfrm>
            <a:off x="1940975" y="4296057"/>
            <a:ext cx="3000777" cy="190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40975" y="4001756"/>
            <a:ext cx="300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TELEMETRY KIT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35" y="4339055"/>
            <a:ext cx="2623236" cy="192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297658" y="4001755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30 AMP ESC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5351" y="3551054"/>
            <a:ext cx="3383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Microcontroller integrated with 10 DOF IMU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24571" y="3525586"/>
            <a:ext cx="3412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Standalone GPS receiver with Compass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303973" y="3505837"/>
            <a:ext cx="3351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8000 </a:t>
            </a:r>
            <a:r>
              <a:rPr lang="en-US" sz="1600" dirty="0" err="1" smtClean="0"/>
              <a:t>mah</a:t>
            </a:r>
            <a:r>
              <a:rPr lang="en-US" sz="1600" dirty="0" smtClean="0"/>
              <a:t> battery with 30C discharge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404521" y="6202130"/>
            <a:ext cx="427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433 </a:t>
            </a:r>
            <a:r>
              <a:rPr lang="en-US" sz="1600" dirty="0" err="1" smtClean="0"/>
              <a:t>Mhz</a:t>
            </a:r>
            <a:r>
              <a:rPr lang="en-US" sz="1600" dirty="0" smtClean="0"/>
              <a:t> radio receiver and transmitter for communication with ground station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41801" y="6202130"/>
            <a:ext cx="4257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Electronic speed controller for brushless DC motor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3914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Complete </a:t>
            </a:r>
            <a:r>
              <a:rPr lang="en-US" dirty="0" err="1" smtClean="0"/>
              <a:t>quadcopter</a:t>
            </a:r>
            <a:r>
              <a:rPr lang="en-US" dirty="0" smtClean="0"/>
              <a:t> (TASK 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70" t="34303" r="20876" b="12970"/>
          <a:stretch/>
        </p:blipFill>
        <p:spPr>
          <a:xfrm>
            <a:off x="2662192" y="1669647"/>
            <a:ext cx="6864440" cy="4808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764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77" y="0"/>
            <a:ext cx="10246873" cy="1478570"/>
          </a:xfrm>
        </p:spPr>
        <p:txBody>
          <a:bodyPr/>
          <a:lstStyle/>
          <a:p>
            <a:pPr algn="ctr"/>
            <a:r>
              <a:rPr lang="en-US" dirty="0" err="1" smtClean="0"/>
              <a:t>Quadcopter</a:t>
            </a:r>
            <a:r>
              <a:rPr lang="en-US" dirty="0" smtClean="0"/>
              <a:t> control (TASK 1&amp;2)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using </a:t>
            </a:r>
            <a:r>
              <a:rPr lang="en-US" dirty="0" err="1" smtClean="0"/>
              <a:t>Ardupilot</a:t>
            </a:r>
            <a:r>
              <a:rPr lang="en-US" dirty="0" smtClean="0"/>
              <a:t> </a:t>
            </a:r>
            <a:r>
              <a:rPr lang="en-US" dirty="0" smtClean="0"/>
              <a:t>mega </a:t>
            </a:r>
            <a:r>
              <a:rPr lang="en-US" dirty="0" smtClean="0"/>
              <a:t>2.6)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30" y="1391397"/>
            <a:ext cx="9415848" cy="5363572"/>
          </a:xfrm>
        </p:spPr>
      </p:pic>
    </p:spTree>
    <p:extLst>
      <p:ext uri="{BB962C8B-B14F-4D97-AF65-F5344CB8AC3E}">
        <p14:creationId xmlns="" xmlns:p14="http://schemas.microsoft.com/office/powerpoint/2010/main" val="20390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Proportional/ integral/ derivative controller </a:t>
            </a:r>
            <a:r>
              <a:rPr lang="en-US" dirty="0" smtClean="0"/>
              <a:t>(TASK 1 </a:t>
            </a:r>
            <a:r>
              <a:rPr lang="en-US" dirty="0" smtClean="0"/>
              <a:t>&amp; 2)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pic>
        <p:nvPicPr>
          <p:cNvPr id="1026" name="Picture 2" descr="http://www.shine-eng.com/uploads/allimg/121112/1-121112142T160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254" y="2181741"/>
            <a:ext cx="5643865" cy="3431471"/>
          </a:xfrm>
          <a:prstGeom prst="rect">
            <a:avLst/>
          </a:prstGeom>
          <a:noFill/>
        </p:spPr>
      </p:pic>
      <p:pic>
        <p:nvPicPr>
          <p:cNvPr id="1028" name="Picture 4" descr="http://www.controldesign.com/assets/Media/0704/article_061_text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8969" y="2918983"/>
            <a:ext cx="2924175" cy="198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93183"/>
            <a:ext cx="9905998" cy="147857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Pid</a:t>
            </a:r>
            <a:r>
              <a:rPr lang="en-US" sz="4400" dirty="0" smtClean="0"/>
              <a:t> </a:t>
            </a:r>
            <a:r>
              <a:rPr lang="en-US" sz="4400" dirty="0" smtClean="0"/>
              <a:t>tuning (</a:t>
            </a:r>
            <a:r>
              <a:rPr lang="en-US" sz="4400" dirty="0" smtClean="0"/>
              <a:t>TASK </a:t>
            </a:r>
            <a:r>
              <a:rPr lang="en-US" sz="4400" dirty="0" smtClean="0"/>
              <a:t>1&amp; 2)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4556"/>
            <a:ext cx="9905999" cy="4146999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RATE_P </a:t>
            </a:r>
            <a:r>
              <a:rPr lang="en-US" sz="3100" dirty="0" smtClean="0"/>
              <a:t>:- PROPORTIONAL GAIN K</a:t>
            </a:r>
            <a:r>
              <a:rPr lang="en-US" sz="3100" baseline="-25000" dirty="0" smtClean="0"/>
              <a:t>P</a:t>
            </a:r>
            <a:endParaRPr lang="en-US" sz="3100" baseline="-25000" dirty="0" smtClean="0"/>
          </a:p>
          <a:p>
            <a:pPr marL="0" indent="0">
              <a:buNone/>
            </a:pPr>
            <a:r>
              <a:rPr lang="en-US" dirty="0" smtClean="0"/>
              <a:t>IF K</a:t>
            </a:r>
            <a:r>
              <a:rPr lang="en-US" baseline="-25000" dirty="0" smtClean="0"/>
              <a:t>P </a:t>
            </a:r>
            <a:r>
              <a:rPr lang="en-US" dirty="0" smtClean="0"/>
              <a:t>IS HIGH THE SYSTEM WILL OSCILLATE QUICKLY, </a:t>
            </a:r>
            <a:r>
              <a:rPr lang="en-US" dirty="0"/>
              <a:t>and cause to copter to sound angry under stick </a:t>
            </a:r>
            <a:r>
              <a:rPr lang="en-US" dirty="0" smtClean="0"/>
              <a:t>input. </a:t>
            </a:r>
            <a:r>
              <a:rPr lang="en-US" dirty="0"/>
              <a:t>Not enough you will not </a:t>
            </a:r>
            <a:r>
              <a:rPr lang="en-US" dirty="0" smtClean="0"/>
              <a:t>feel sloppy and delayed. </a:t>
            </a:r>
            <a:r>
              <a:rPr lang="en-US" dirty="0"/>
              <a:t>Perfect is where it feels locked in, stiff in the air, but not </a:t>
            </a:r>
            <a:r>
              <a:rPr lang="en-US" dirty="0" smtClean="0"/>
              <a:t>shaky.</a:t>
            </a:r>
          </a:p>
          <a:p>
            <a:r>
              <a:rPr lang="en-US" sz="3100" dirty="0" smtClean="0"/>
              <a:t>RATE_I </a:t>
            </a:r>
            <a:r>
              <a:rPr lang="en-US" sz="3100" dirty="0" smtClean="0"/>
              <a:t>:- </a:t>
            </a:r>
            <a:r>
              <a:rPr lang="en-US" sz="3100" dirty="0" smtClean="0"/>
              <a:t>INTEGRAL GAIN K</a:t>
            </a:r>
            <a:r>
              <a:rPr lang="en-US" sz="3100" baseline="-25000" dirty="0" smtClean="0"/>
              <a:t>I</a:t>
            </a:r>
            <a:endParaRPr lang="en-US" sz="3100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 smtClean="0"/>
              <a:t>K</a:t>
            </a:r>
            <a:r>
              <a:rPr lang="en-US" baseline="-25000" dirty="0" smtClean="0"/>
              <a:t>I </a:t>
            </a:r>
            <a:r>
              <a:rPr lang="en-US" dirty="0" smtClean="0"/>
              <a:t>IS HIGH THE SYSTEM </a:t>
            </a:r>
            <a:r>
              <a:rPr lang="en-US" dirty="0" smtClean="0"/>
              <a:t>WILL OSCILLATE IF SET POINT IS ALREADY ACHIEVED</a:t>
            </a:r>
            <a:r>
              <a:rPr lang="en-US" dirty="0" smtClean="0"/>
              <a:t>. </a:t>
            </a:r>
            <a:r>
              <a:rPr lang="en-US" dirty="0"/>
              <a:t>Not enough will cause the copter to get pushed by a constant </a:t>
            </a:r>
            <a:r>
              <a:rPr lang="en-US" dirty="0" smtClean="0"/>
              <a:t>wind. </a:t>
            </a:r>
            <a:r>
              <a:rPr lang="en-US" dirty="0"/>
              <a:t>The perfect amount will cause the copter to lean gracefully into a constant </a:t>
            </a:r>
            <a:r>
              <a:rPr lang="en-US" dirty="0" smtClean="0"/>
              <a:t>wind.</a:t>
            </a:r>
          </a:p>
          <a:p>
            <a:r>
              <a:rPr lang="en-US" sz="3100" dirty="0" smtClean="0"/>
              <a:t>RATE_D</a:t>
            </a:r>
            <a:r>
              <a:rPr lang="en-US" sz="3100" dirty="0" smtClean="0"/>
              <a:t>:- </a:t>
            </a:r>
            <a:r>
              <a:rPr lang="en-US" sz="3100" dirty="0" smtClean="0"/>
              <a:t>DERIVATIVE </a:t>
            </a:r>
            <a:r>
              <a:rPr lang="en-US" sz="3100" dirty="0" smtClean="0"/>
              <a:t>GAIN </a:t>
            </a:r>
            <a:r>
              <a:rPr lang="en-US" sz="3100" dirty="0" smtClean="0"/>
              <a:t>K</a:t>
            </a:r>
            <a:r>
              <a:rPr lang="en-US" sz="3100" baseline="-25000" dirty="0" smtClean="0"/>
              <a:t>D</a:t>
            </a:r>
            <a:endParaRPr lang="en-US" sz="3100" dirty="0" smtClean="0"/>
          </a:p>
          <a:p>
            <a:pPr marL="0" indent="0">
              <a:buNone/>
            </a:pPr>
            <a:r>
              <a:rPr lang="en-US" dirty="0" smtClean="0"/>
              <a:t>IF K</a:t>
            </a:r>
            <a:r>
              <a:rPr lang="en-US" baseline="-25000" dirty="0" smtClean="0"/>
              <a:t>I </a:t>
            </a:r>
            <a:r>
              <a:rPr lang="en-US" dirty="0" smtClean="0"/>
              <a:t>IS HIGH THE SYSTEM WILL </a:t>
            </a:r>
            <a:r>
              <a:rPr lang="en-US" dirty="0" smtClean="0"/>
              <a:t>OSCILLATE FAST. </a:t>
            </a:r>
            <a:r>
              <a:rPr lang="en-US" dirty="0"/>
              <a:t>Not enough </a:t>
            </a:r>
            <a:r>
              <a:rPr lang="en-US" dirty="0" err="1"/>
              <a:t>rate_D</a:t>
            </a:r>
            <a:r>
              <a:rPr lang="en-US" dirty="0"/>
              <a:t> will simply mean you can’t dial enough </a:t>
            </a:r>
            <a:r>
              <a:rPr lang="en-US" dirty="0" err="1"/>
              <a:t>rate_P</a:t>
            </a:r>
            <a:r>
              <a:rPr lang="en-US" dirty="0"/>
              <a:t> and so you will suffer the effects of having </a:t>
            </a:r>
            <a:r>
              <a:rPr lang="en-US" dirty="0" err="1"/>
              <a:t>rate_P</a:t>
            </a:r>
            <a:r>
              <a:rPr lang="en-US" dirty="0"/>
              <a:t> too </a:t>
            </a:r>
            <a:r>
              <a:rPr lang="en-US" dirty="0" smtClean="0"/>
              <a:t>low. </a:t>
            </a:r>
            <a:r>
              <a:rPr lang="en-US" dirty="0"/>
              <a:t>A perfect </a:t>
            </a:r>
            <a:r>
              <a:rPr lang="en-US" dirty="0" err="1"/>
              <a:t>rate_D</a:t>
            </a:r>
            <a:r>
              <a:rPr lang="en-US" dirty="0"/>
              <a:t> will help fight the wind and follow your sticks as its fast to </a:t>
            </a:r>
            <a:r>
              <a:rPr lang="en-US" dirty="0" smtClean="0"/>
              <a:t>react.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48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err="1" smtClean="0"/>
              <a:t>Pid</a:t>
            </a:r>
            <a:r>
              <a:rPr lang="en-US" dirty="0" smtClean="0"/>
              <a:t> </a:t>
            </a:r>
            <a:r>
              <a:rPr lang="en-US" dirty="0" smtClean="0"/>
              <a:t>tuning (TASK </a:t>
            </a:r>
            <a:r>
              <a:rPr lang="en-US" dirty="0" smtClean="0"/>
              <a:t>1&amp; 2)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37" r="22634" b="20969"/>
          <a:stretch/>
        </p:blipFill>
        <p:spPr>
          <a:xfrm>
            <a:off x="1273690" y="1120462"/>
            <a:ext cx="9641443" cy="5306095"/>
          </a:xfrm>
        </p:spPr>
      </p:pic>
    </p:spTree>
    <p:extLst>
      <p:ext uri="{BB962C8B-B14F-4D97-AF65-F5344CB8AC3E}">
        <p14:creationId xmlns="" xmlns:p14="http://schemas.microsoft.com/office/powerpoint/2010/main" val="17502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ALTITUDE </a:t>
            </a:r>
            <a:r>
              <a:rPr lang="en-US" dirty="0" smtClean="0"/>
              <a:t>HOLD (TASK </a:t>
            </a:r>
            <a:r>
              <a:rPr lang="en-US" dirty="0" smtClean="0"/>
              <a:t>1)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04" t="3393" r="13352" b="3878"/>
          <a:stretch/>
        </p:blipFill>
        <p:spPr>
          <a:xfrm>
            <a:off x="4378817" y="2975020"/>
            <a:ext cx="3438660" cy="328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1413" y="1918952"/>
            <a:ext cx="10153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throttle </a:t>
            </a:r>
            <a:r>
              <a:rPr lang="en-US" sz="2000" dirty="0" smtClean="0"/>
              <a:t>is </a:t>
            </a:r>
            <a:r>
              <a:rPr lang="en-US" sz="2000" dirty="0"/>
              <a:t>controlled to maintain the current </a:t>
            </a:r>
            <a:r>
              <a:rPr lang="en-US" sz="2000" dirty="0" smtClean="0"/>
              <a:t>altitude. </a:t>
            </a:r>
            <a:r>
              <a:rPr lang="en-US" sz="2000" dirty="0"/>
              <a:t>The flight controller uses a barometer which </a:t>
            </a:r>
            <a:r>
              <a:rPr lang="en-US" sz="2000" dirty="0" smtClean="0"/>
              <a:t>measures </a:t>
            </a:r>
            <a:r>
              <a:rPr lang="en-US" sz="2000" dirty="0"/>
              <a:t>air pressure as the primary means for determining </a:t>
            </a:r>
            <a:r>
              <a:rPr lang="en-US" sz="2000" dirty="0" smtClean="0"/>
              <a:t>altitude.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6248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30005"/>
            <a:ext cx="9905998" cy="1478570"/>
          </a:xfrm>
        </p:spPr>
        <p:txBody>
          <a:bodyPr/>
          <a:lstStyle/>
          <a:p>
            <a:r>
              <a:rPr lang="en-US" dirty="0" smtClean="0"/>
              <a:t>Altitude </a:t>
            </a:r>
            <a:r>
              <a:rPr lang="en-US" dirty="0" smtClean="0"/>
              <a:t>hold (TASK 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08575"/>
            <a:ext cx="9905999" cy="354171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The Altitude Hold </a:t>
            </a:r>
            <a:r>
              <a:rPr lang="en-US" sz="2000" dirty="0" smtClean="0"/>
              <a:t>PID </a:t>
            </a:r>
            <a:r>
              <a:rPr lang="en-US" sz="2000" dirty="0"/>
              <a:t>is used to convert the altitude error (the difference between the desired altitude and the actual altitude) to a desired climb or descent </a:t>
            </a:r>
            <a:r>
              <a:rPr lang="en-US" sz="2000" dirty="0" smtClean="0"/>
              <a:t>rate. The </a:t>
            </a:r>
            <a:r>
              <a:rPr lang="en-US" sz="2000" dirty="0"/>
              <a:t>Throttle </a:t>
            </a:r>
            <a:r>
              <a:rPr lang="en-US" sz="2000" dirty="0" smtClean="0"/>
              <a:t>Rate PID </a:t>
            </a:r>
            <a:r>
              <a:rPr lang="en-US" sz="2000" dirty="0"/>
              <a:t>converts the desired climb or descent rate into a desired acceleration up or down.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7" t="5989" r="1371" b="16463"/>
          <a:stretch/>
        </p:blipFill>
        <p:spPr>
          <a:xfrm>
            <a:off x="1398473" y="2910627"/>
            <a:ext cx="9607640" cy="333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826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Loiter (TASK </a:t>
            </a:r>
            <a:r>
              <a:rPr lang="en-US" dirty="0" smtClean="0"/>
              <a:t>1)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06" t="727" r="9967" b="4243"/>
          <a:stretch/>
        </p:blipFill>
        <p:spPr>
          <a:xfrm>
            <a:off x="4095482" y="3163888"/>
            <a:ext cx="3670480" cy="336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88515" y="1813752"/>
            <a:ext cx="9411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copter maintains a consistent location, heading, and </a:t>
            </a:r>
            <a:r>
              <a:rPr lang="en-US" sz="2000" dirty="0" smtClean="0"/>
              <a:t>altitude using GPS , Compass and Barometer. Good </a:t>
            </a:r>
            <a:r>
              <a:rPr lang="en-US" sz="2000" dirty="0"/>
              <a:t>GPS position, low </a:t>
            </a:r>
            <a:r>
              <a:rPr lang="en-US" sz="2000" dirty="0" smtClean="0"/>
              <a:t>magnetic  </a:t>
            </a:r>
            <a:r>
              <a:rPr lang="en-US" sz="2000" dirty="0"/>
              <a:t>interference on the </a:t>
            </a:r>
            <a:r>
              <a:rPr lang="en-US" sz="2000" dirty="0" smtClean="0"/>
              <a:t>compass</a:t>
            </a:r>
            <a:r>
              <a:rPr lang="en-US" sz="2000" dirty="0"/>
              <a:t> and low </a:t>
            </a:r>
            <a:r>
              <a:rPr lang="en-US" sz="2000" dirty="0" smtClean="0"/>
              <a:t>vibrations</a:t>
            </a:r>
            <a:r>
              <a:rPr lang="en-US" sz="2000" dirty="0"/>
              <a:t> are all important in achieving good loiter </a:t>
            </a:r>
            <a:r>
              <a:rPr lang="en-US" sz="2000" dirty="0" smtClean="0"/>
              <a:t>performance.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2627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02" y="206626"/>
            <a:ext cx="9905998" cy="1478570"/>
          </a:xfrm>
        </p:spPr>
        <p:txBody>
          <a:bodyPr/>
          <a:lstStyle/>
          <a:p>
            <a:pPr algn="ctr"/>
            <a:r>
              <a:rPr lang="en-US" dirty="0" smtClean="0"/>
              <a:t>The Indian Institutes of Technology (IIT)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C1B4A6-A871-4410-B05C-9E208620E126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820738">
              <a:defRPr/>
            </a:pPr>
            <a:fld id="{7BF3BA37-CF51-42BC-AADC-BA26C7F3545E}" type="slidenum">
              <a:rPr lang="en-US">
                <a:latin typeface="+mn-lt"/>
              </a:rPr>
              <a:pPr defTabSz="820738">
                <a:defRPr/>
              </a:pPr>
              <a:t>2</a:t>
            </a:fld>
            <a:endParaRPr lang="en-US">
              <a:latin typeface="+mn-lt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687754" y="1854200"/>
            <a:ext cx="529101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69863" indent="-169863" defTabSz="1020763">
              <a:spcBef>
                <a:spcPct val="50000"/>
              </a:spcBef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ko-KR">
                <a:latin typeface="Arial" charset="0"/>
                <a:ea typeface="굴림" pitchFamily="34" charset="-127"/>
              </a:rPr>
              <a:t>IITs are the premier group of 6 engineering and technology institutes established as Institutes of National Importance by the Government of India </a:t>
            </a:r>
          </a:p>
          <a:p>
            <a:pPr marL="169863" indent="-169863" defTabSz="1020763">
              <a:spcBef>
                <a:spcPct val="50000"/>
              </a:spcBef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ko-KR">
                <a:latin typeface="Arial" charset="0"/>
                <a:ea typeface="굴림" pitchFamily="34" charset="-127"/>
              </a:rPr>
              <a:t>8 new IITs have recently been established</a:t>
            </a:r>
          </a:p>
          <a:p>
            <a:pPr marL="169863" indent="-169863" defTabSz="1020763">
              <a:spcBef>
                <a:spcPct val="50000"/>
              </a:spcBef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ko-KR">
                <a:latin typeface="Arial" charset="0"/>
                <a:ea typeface="굴림" pitchFamily="34" charset="-127"/>
              </a:rPr>
              <a:t>Each IIT is an autonomous university, linked to the others through a common IIT Council, which oversees their administration. </a:t>
            </a:r>
          </a:p>
          <a:p>
            <a:pPr marL="169863" indent="-169863" defTabSz="1020763">
              <a:spcBef>
                <a:spcPct val="50000"/>
              </a:spcBef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ko-KR">
                <a:latin typeface="Arial" charset="0"/>
                <a:ea typeface="굴림" pitchFamily="34" charset="-127"/>
              </a:rPr>
              <a:t>About 15,500 bachelors and 12,000 masters students study in the 7 IITs, in addition to research scholars </a:t>
            </a:r>
            <a:endParaRPr lang="en-US">
              <a:latin typeface="Arial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686061" y="2092326"/>
            <a:ext cx="2159001" cy="4286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820738"/>
            <a:r>
              <a:rPr lang="en-US" sz="1400" b="0">
                <a:solidFill>
                  <a:srgbClr val="0070C0"/>
                </a:solidFill>
              </a:rPr>
              <a:t>VISITOR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6686061" y="3136901"/>
            <a:ext cx="2159001" cy="4286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820738"/>
            <a:r>
              <a:rPr lang="en-US" sz="1400" b="0">
                <a:solidFill>
                  <a:srgbClr val="0070C0"/>
                </a:solidFill>
              </a:rPr>
              <a:t>IIT Council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686061" y="4468814"/>
            <a:ext cx="2159001" cy="4286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 defTabSz="820738"/>
            <a:r>
              <a:rPr lang="en-US" sz="1400" b="0">
                <a:solidFill>
                  <a:srgbClr val="0070C0"/>
                </a:solidFill>
              </a:rPr>
              <a:t>Board of Governors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6686061" y="5181601"/>
            <a:ext cx="2159001" cy="4286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 defTabSz="820738"/>
            <a:r>
              <a:rPr lang="en-US" sz="1400" b="0">
                <a:solidFill>
                  <a:srgbClr val="0070C0"/>
                </a:solidFill>
              </a:rPr>
              <a:t>Director</a:t>
            </a:r>
          </a:p>
        </p:txBody>
      </p:sp>
      <p:cxnSp>
        <p:nvCxnSpPr>
          <p:cNvPr id="7178" name="AutoShape 9"/>
          <p:cNvCxnSpPr>
            <a:cxnSpLocks noChangeShapeType="1"/>
            <a:stCxn id="7174" idx="2"/>
            <a:endCxn id="7175" idx="0"/>
          </p:cNvCxnSpPr>
          <p:nvPr/>
        </p:nvCxnSpPr>
        <p:spPr bwMode="auto">
          <a:xfrm rot="5400000">
            <a:off x="7458564" y="2828925"/>
            <a:ext cx="6159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179" name="AutoShape 10"/>
          <p:cNvCxnSpPr>
            <a:cxnSpLocks noChangeShapeType="1"/>
            <a:stCxn id="7175" idx="2"/>
            <a:endCxn id="7176" idx="0"/>
          </p:cNvCxnSpPr>
          <p:nvPr/>
        </p:nvCxnSpPr>
        <p:spPr bwMode="auto">
          <a:xfrm rot="5400000">
            <a:off x="7314895" y="4017169"/>
            <a:ext cx="9032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180" name="AutoShape 11"/>
          <p:cNvCxnSpPr>
            <a:cxnSpLocks noChangeShapeType="1"/>
            <a:stCxn id="7176" idx="2"/>
            <a:endCxn id="7177" idx="0"/>
          </p:cNvCxnSpPr>
          <p:nvPr/>
        </p:nvCxnSpPr>
        <p:spPr bwMode="auto">
          <a:xfrm rot="5400000">
            <a:off x="7624458" y="5039519"/>
            <a:ext cx="2841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6801339" y="1663700"/>
            <a:ext cx="1267398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820738"/>
            <a:r>
              <a:rPr lang="en-US" sz="1600"/>
              <a:t>Organization</a:t>
            </a:r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6686061" y="5981701"/>
            <a:ext cx="2159001" cy="4286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 defTabSz="820738"/>
            <a:r>
              <a:rPr lang="en-US" sz="1400" b="0">
                <a:solidFill>
                  <a:srgbClr val="0070C0"/>
                </a:solidFill>
              </a:rPr>
              <a:t>Various Departments</a:t>
            </a:r>
          </a:p>
        </p:txBody>
      </p:sp>
      <p:cxnSp>
        <p:nvCxnSpPr>
          <p:cNvPr id="7183" name="AutoShape 14"/>
          <p:cNvCxnSpPr>
            <a:cxnSpLocks noChangeShapeType="1"/>
            <a:stCxn id="7177" idx="2"/>
            <a:endCxn id="7182" idx="0"/>
          </p:cNvCxnSpPr>
          <p:nvPr/>
        </p:nvCxnSpPr>
        <p:spPr bwMode="auto">
          <a:xfrm rot="5400000">
            <a:off x="7580802" y="5795963"/>
            <a:ext cx="3714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8786447" y="2117725"/>
            <a:ext cx="1746504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820738"/>
            <a:r>
              <a:rPr lang="en-US" sz="1400" b="0"/>
              <a:t>The President of India</a:t>
            </a:r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8796216" y="2533650"/>
            <a:ext cx="2268570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820738">
              <a:buFontTx/>
              <a:buChar char="•"/>
            </a:pPr>
            <a:r>
              <a:rPr lang="en-US" sz="1400" b="0"/>
              <a:t>Minister-in-charge</a:t>
            </a:r>
          </a:p>
          <a:p>
            <a:pPr defTabSz="820738">
              <a:buFontTx/>
              <a:buChar char="•"/>
            </a:pPr>
            <a:r>
              <a:rPr lang="en-US" sz="1400" b="0"/>
              <a:t>IIT Chairmen &amp; Directors</a:t>
            </a:r>
          </a:p>
          <a:p>
            <a:pPr defTabSz="820738">
              <a:buFontTx/>
              <a:buChar char="•"/>
            </a:pPr>
            <a:r>
              <a:rPr lang="en-US" sz="1400" b="0"/>
              <a:t>UGC Chairman</a:t>
            </a:r>
          </a:p>
          <a:p>
            <a:pPr defTabSz="820738">
              <a:buFontTx/>
              <a:buChar char="•"/>
            </a:pPr>
            <a:r>
              <a:rPr lang="en-US" sz="1400" b="0"/>
              <a:t>DG CSIR</a:t>
            </a:r>
          </a:p>
          <a:p>
            <a:pPr defTabSz="820738">
              <a:buFontTx/>
              <a:buChar char="•"/>
            </a:pPr>
            <a:r>
              <a:rPr lang="en-US" sz="1400" b="0"/>
              <a:t>IISc Chairman &amp; Director</a:t>
            </a:r>
          </a:p>
          <a:p>
            <a:pPr defTabSz="820738">
              <a:buFontTx/>
              <a:buChar char="•"/>
            </a:pPr>
            <a:r>
              <a:rPr lang="en-US" sz="1400" b="0"/>
              <a:t>3 Members of Parliament</a:t>
            </a:r>
          </a:p>
          <a:p>
            <a:pPr defTabSz="820738">
              <a:buFontTx/>
              <a:buChar char="•"/>
            </a:pPr>
            <a:r>
              <a:rPr lang="en-US" sz="1400" b="0"/>
              <a:t>Ministry of Human Resources</a:t>
            </a:r>
          </a:p>
          <a:p>
            <a:pPr defTabSz="820738">
              <a:buFontTx/>
              <a:buChar char="•"/>
            </a:pPr>
            <a:r>
              <a:rPr lang="en-US" sz="1400" b="0"/>
              <a:t>Other Appointees</a:t>
            </a:r>
          </a:p>
        </p:txBody>
      </p:sp>
      <p:sp>
        <p:nvSpPr>
          <p:cNvPr id="7186" name="AutoShape 17"/>
          <p:cNvSpPr>
            <a:spLocks noChangeArrowheads="1"/>
          </p:cNvSpPr>
          <p:nvPr/>
        </p:nvSpPr>
        <p:spPr bwMode="auto">
          <a:xfrm>
            <a:off x="9161585" y="5245100"/>
            <a:ext cx="461108" cy="319088"/>
          </a:xfrm>
          <a:prstGeom prst="rightArrow">
            <a:avLst>
              <a:gd name="adj1" fmla="val 50000"/>
              <a:gd name="adj2" fmla="val 29353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187" name="Text Box 18"/>
          <p:cNvSpPr txBox="1">
            <a:spLocks noChangeArrowheads="1"/>
          </p:cNvSpPr>
          <p:nvPr/>
        </p:nvSpPr>
        <p:spPr bwMode="auto">
          <a:xfrm>
            <a:off x="9777046" y="5251450"/>
            <a:ext cx="1511952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820738"/>
            <a:r>
              <a:rPr lang="en-US" sz="1400" b="0"/>
              <a:t>for each of the IITs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loiter(TASK </a:t>
            </a:r>
            <a:r>
              <a:rPr lang="en-US" dirty="0" smtClean="0"/>
              <a:t>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8" t="6667" r="1675" b="15152"/>
          <a:stretch/>
        </p:blipFill>
        <p:spPr>
          <a:xfrm>
            <a:off x="2114840" y="3773509"/>
            <a:ext cx="7959144" cy="276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75009" y="1996225"/>
            <a:ext cx="9976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Loiter PID’s P value </a:t>
            </a:r>
            <a:r>
              <a:rPr lang="en-US" sz="2000" dirty="0" smtClean="0"/>
              <a:t>is </a:t>
            </a:r>
            <a:r>
              <a:rPr lang="en-US" sz="2000" dirty="0"/>
              <a:t>used to </a:t>
            </a:r>
            <a:r>
              <a:rPr lang="en-US" sz="2000" dirty="0" err="1"/>
              <a:t>conver</a:t>
            </a:r>
            <a:r>
              <a:rPr lang="en-US" sz="2000" dirty="0"/>
              <a:t> the horizontal position error (</a:t>
            </a:r>
            <a:r>
              <a:rPr lang="en-US" sz="2000" dirty="0" err="1"/>
              <a:t>i.e</a:t>
            </a:r>
            <a:r>
              <a:rPr lang="en-US" sz="2000" dirty="0"/>
              <a:t> difference between the desired position and the actual position) to a desired speed towards the target position</a:t>
            </a:r>
            <a:r>
              <a:rPr lang="en-US" sz="2000" dirty="0" smtClean="0"/>
              <a:t>. </a:t>
            </a:r>
            <a:r>
              <a:rPr lang="en-US" sz="2000" dirty="0"/>
              <a:t>The Rate Loiter PID values are used to convert the desired speed towards the target to a desired </a:t>
            </a:r>
            <a:r>
              <a:rPr lang="en-US" sz="2000" dirty="0" smtClean="0"/>
              <a:t>acceleration.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5762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42000"/>
            <a:ext cx="9905998" cy="1478570"/>
          </a:xfrm>
        </p:spPr>
        <p:txBody>
          <a:bodyPr/>
          <a:lstStyle/>
          <a:p>
            <a:pPr algn="ctr"/>
            <a:r>
              <a:rPr lang="en-US" dirty="0" err="1" smtClean="0"/>
              <a:t>Quadcopter</a:t>
            </a:r>
            <a:r>
              <a:rPr lang="en-US" dirty="0" smtClean="0"/>
              <a:t> (task 1, 2 and 3) </a:t>
            </a:r>
            <a:endParaRPr lang="en-US" dirty="0"/>
          </a:p>
        </p:txBody>
      </p:sp>
      <p:pic>
        <p:nvPicPr>
          <p:cNvPr id="6" name="project11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01110" y="1474573"/>
            <a:ext cx="7085441" cy="5314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22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 </a:t>
            </a:r>
            <a:r>
              <a:rPr lang="en-US" dirty="0" smtClean="0"/>
              <a:t>avoidance (task 2)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27" r="11039" b="35782"/>
          <a:stretch/>
        </p:blipFill>
        <p:spPr>
          <a:xfrm>
            <a:off x="1403798" y="2318197"/>
            <a:ext cx="8783392" cy="361896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5817">
            <a:off x="5175250" y="4495800"/>
            <a:ext cx="889000" cy="32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43" t="18596" r="19257" b="31327"/>
          <a:stretch/>
        </p:blipFill>
        <p:spPr>
          <a:xfrm rot="1901180">
            <a:off x="5302538" y="3518471"/>
            <a:ext cx="629402" cy="163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46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 </a:t>
            </a:r>
            <a:r>
              <a:rPr lang="en-US" dirty="0" smtClean="0"/>
              <a:t>Avoidance (task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10" y="1893194"/>
            <a:ext cx="9443404" cy="4417454"/>
          </a:xfrm>
        </p:spPr>
      </p:pic>
    </p:spTree>
    <p:extLst>
      <p:ext uri="{BB962C8B-B14F-4D97-AF65-F5344CB8AC3E}">
        <p14:creationId xmlns="" xmlns:p14="http://schemas.microsoft.com/office/powerpoint/2010/main" val="30795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en-US" dirty="0" smtClean="0"/>
              <a:t>Obstacle </a:t>
            </a:r>
            <a:r>
              <a:rPr lang="en-US" dirty="0" smtClean="0"/>
              <a:t>avoidance (video for task 2)</a:t>
            </a:r>
            <a:endParaRPr lang="en-US" dirty="0"/>
          </a:p>
        </p:txBody>
      </p:sp>
      <p:pic>
        <p:nvPicPr>
          <p:cNvPr id="6" name="project2333333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8644" y="1202723"/>
            <a:ext cx="7431431" cy="5573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7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</a:t>
            </a:r>
            <a:r>
              <a:rPr lang="en-US" dirty="0" smtClean="0"/>
              <a:t>detection</a:t>
            </a:r>
            <a:r>
              <a:rPr lang="en-US" dirty="0" smtClean="0"/>
              <a:t> </a:t>
            </a:r>
            <a:r>
              <a:rPr lang="en-US" dirty="0" smtClean="0"/>
              <a:t>and identification (task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using a HD camera and canny edge detector algorithm.</a:t>
            </a:r>
          </a:p>
          <a:p>
            <a:r>
              <a:rPr lang="en-US" dirty="0" smtClean="0"/>
              <a:t> This technique will be used to detect bomb or any suspicious objects.</a:t>
            </a:r>
          </a:p>
          <a:p>
            <a:r>
              <a:rPr lang="en-US" dirty="0" smtClean="0"/>
              <a:t>We can detect object in real time.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7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Canny edge detector </a:t>
            </a:r>
            <a:r>
              <a:rPr lang="en-US" dirty="0" smtClean="0"/>
              <a:t>(task 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3" y="1966151"/>
            <a:ext cx="5646779" cy="40997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42" y="2009896"/>
            <a:ext cx="5409851" cy="4056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41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1456" y="0"/>
            <a:ext cx="9905998" cy="1478570"/>
          </a:xfrm>
        </p:spPr>
        <p:txBody>
          <a:bodyPr/>
          <a:lstStyle/>
          <a:p>
            <a:r>
              <a:rPr lang="en-US" dirty="0" smtClean="0"/>
              <a:t>Ground vehicle specifications (task 6)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8461" y="1236356"/>
            <a:ext cx="10037450" cy="5172683"/>
          </a:xfrm>
        </p:spPr>
        <p:txBody>
          <a:bodyPr>
            <a:noAutofit/>
          </a:bodyPr>
          <a:lstStyle/>
          <a:p>
            <a:r>
              <a:rPr lang="en-US" sz="3600" dirty="0"/>
              <a:t> A</a:t>
            </a:r>
            <a:r>
              <a:rPr lang="en-US" sz="3600" dirty="0" smtClean="0"/>
              <a:t> </a:t>
            </a:r>
            <a:r>
              <a:rPr lang="en-US" sz="3600" dirty="0"/>
              <a:t>wirelessly controlled robot that could pick up suspicious objects like </a:t>
            </a:r>
            <a:r>
              <a:rPr lang="en-US" sz="3600" dirty="0" smtClean="0"/>
              <a:t>bombs.</a:t>
            </a:r>
          </a:p>
          <a:p>
            <a:r>
              <a:rPr lang="en-US" sz="3600" dirty="0"/>
              <a:t> The robot had two sliders that were powered through encoders and this made it possible for the robot to extend or contract its arms. </a:t>
            </a:r>
            <a:endParaRPr lang="en-US" sz="3600" dirty="0" smtClean="0"/>
          </a:p>
          <a:p>
            <a:r>
              <a:rPr lang="en-US" sz="3600" dirty="0"/>
              <a:t>There were two actuators which could close and expand the grippers, thus providing the gripping </a:t>
            </a:r>
            <a:r>
              <a:rPr lang="en-US" sz="3600" dirty="0" smtClean="0"/>
              <a:t>action.</a:t>
            </a:r>
          </a:p>
          <a:p>
            <a:pPr>
              <a:buNone/>
            </a:pP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8962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1456" y="0"/>
            <a:ext cx="9905998" cy="1478570"/>
          </a:xfrm>
        </p:spPr>
        <p:txBody>
          <a:bodyPr/>
          <a:lstStyle/>
          <a:p>
            <a:r>
              <a:rPr lang="en-US" dirty="0" smtClean="0"/>
              <a:t>Ground vehicle specification (task 6)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4321" y="2290799"/>
            <a:ext cx="10037450" cy="3212077"/>
          </a:xfrm>
        </p:spPr>
        <p:txBody>
          <a:bodyPr>
            <a:noAutofit/>
          </a:bodyPr>
          <a:lstStyle/>
          <a:p>
            <a:r>
              <a:rPr lang="en-US" sz="3200" dirty="0"/>
              <a:t> </a:t>
            </a:r>
            <a:r>
              <a:rPr lang="en-US" sz="3200" dirty="0" smtClean="0"/>
              <a:t>The </a:t>
            </a:r>
            <a:r>
              <a:rPr lang="en-US" sz="3200" dirty="0"/>
              <a:t>center of the robot was a wedge which could carry the suspicious object on its chassis and there were rollers mounted to provide minimal </a:t>
            </a:r>
            <a:r>
              <a:rPr lang="en-US" sz="3200" dirty="0" smtClean="0"/>
              <a:t>friction</a:t>
            </a:r>
          </a:p>
          <a:p>
            <a:r>
              <a:rPr lang="en-US" sz="3200" dirty="0"/>
              <a:t> After </a:t>
            </a:r>
            <a:r>
              <a:rPr lang="en-US" sz="3200" dirty="0" smtClean="0"/>
              <a:t>the </a:t>
            </a:r>
            <a:r>
              <a:rPr lang="en-US" sz="3200" dirty="0"/>
              <a:t>grippers slid the object over the wedge, it could flatten out and carry the bomb to a safe zone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weight of the </a:t>
            </a:r>
            <a:r>
              <a:rPr lang="en-US" sz="3200" dirty="0" err="1" smtClean="0"/>
              <a:t>vehical</a:t>
            </a:r>
            <a:r>
              <a:rPr lang="en-US" sz="3200" dirty="0" smtClean="0"/>
              <a:t> is 15 kg and payload is 5 kg.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8962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</a:t>
            </a:r>
            <a:r>
              <a:rPr lang="en-US" dirty="0" smtClean="0"/>
              <a:t>MODEL development for ground vehicle (task 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71" t="7031" r="4828" b="10061"/>
          <a:stretch/>
        </p:blipFill>
        <p:spPr>
          <a:xfrm>
            <a:off x="425003" y="2337452"/>
            <a:ext cx="3296991" cy="293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46" r="10996" b="7377"/>
          <a:stretch/>
        </p:blipFill>
        <p:spPr>
          <a:xfrm>
            <a:off x="3850555" y="2556392"/>
            <a:ext cx="3902526" cy="249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60" t="21908" r="15717" b="14045"/>
          <a:stretch/>
        </p:blipFill>
        <p:spPr>
          <a:xfrm>
            <a:off x="8005334" y="2337452"/>
            <a:ext cx="3850238" cy="293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734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7924" y="0"/>
            <a:ext cx="11121081" cy="9530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Realization of Ground Vehicle (task 6)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47" y="956402"/>
            <a:ext cx="6910052" cy="5182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47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63386" y="0"/>
            <a:ext cx="8791575" cy="781222"/>
          </a:xfrm>
        </p:spPr>
        <p:txBody>
          <a:bodyPr/>
          <a:lstStyle/>
          <a:p>
            <a:pPr algn="ctr"/>
            <a:r>
              <a:rPr lang="en-US" dirty="0" smtClean="0"/>
              <a:t>Future plans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99300" y="1153978"/>
            <a:ext cx="9905999" cy="517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 the design of ground vehicle to increase the payload to 15kg.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 of waypoint navigation on </a:t>
            </a:r>
            <a:r>
              <a:rPr kumimoji="0" lang="en-US" sz="2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quadcopter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make it semi-autonomous.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 with URG sensor for 3D terrain mapping.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 with Camera for object detection using image processing.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8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8754533" y="-4763"/>
            <a:ext cx="3437467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3691467" cy="825500"/>
          </a:xfrm>
          <a:prstGeom prst="rect">
            <a:avLst/>
          </a:prstGeom>
          <a:solidFill>
            <a:srgbClr val="A6C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9718" y="134938"/>
            <a:ext cx="72813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94234" y="214314"/>
            <a:ext cx="230716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67217" y="93664"/>
            <a:ext cx="4385735" cy="528637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ABHYAST</a:t>
            </a:r>
            <a:endParaRPr lang="en-IN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4" y="522288"/>
            <a:ext cx="56896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A joint activity of IIT Kanpur and Boeing</a:t>
            </a:r>
            <a:endParaRPr lang="en-IN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72" name="Picture 7"/>
          <p:cNvPicPr>
            <a:picLocks noChangeAspect="1"/>
          </p:cNvPicPr>
          <p:nvPr/>
        </p:nvPicPr>
        <p:blipFill>
          <a:blip r:embed="rId8"/>
          <a:srcRect l="11353" r="9102"/>
          <a:stretch>
            <a:fillRect/>
          </a:stretch>
        </p:blipFill>
        <p:spPr bwMode="auto">
          <a:xfrm>
            <a:off x="5655734" y="941389"/>
            <a:ext cx="310303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rcRect l="11905" r="8096"/>
          <a:stretch>
            <a:fillRect/>
          </a:stretch>
        </p:blipFill>
        <p:spPr bwMode="auto">
          <a:xfrm>
            <a:off x="8917517" y="939801"/>
            <a:ext cx="313266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/>
          <a:srcRect t="26244" b="4362"/>
          <a:stretch>
            <a:fillRect/>
          </a:stretch>
        </p:blipFill>
        <p:spPr bwMode="auto">
          <a:xfrm>
            <a:off x="156633" y="941389"/>
            <a:ext cx="53594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156633" y="3109913"/>
            <a:ext cx="535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542708"/>
                </a:solidFill>
              </a:rPr>
              <a:t>Phase 1 and 2: Rough terrain vehicle with obstacle avoidance</a:t>
            </a:r>
            <a:endParaRPr lang="en-IN" sz="1600">
              <a:solidFill>
                <a:srgbClr val="542708"/>
              </a:solidFill>
            </a:endParaRPr>
          </a:p>
        </p:txBody>
      </p:sp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6629400" y="3111501"/>
            <a:ext cx="435186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542708"/>
                </a:solidFill>
              </a:rPr>
              <a:t>Phase 3: ANS with jumping capability</a:t>
            </a:r>
          </a:p>
        </p:txBody>
      </p:sp>
      <p:pic>
        <p:nvPicPr>
          <p:cNvPr id="11277" name="Picture 15"/>
          <p:cNvPicPr>
            <a:picLocks noChangeAspect="1"/>
          </p:cNvPicPr>
          <p:nvPr/>
        </p:nvPicPr>
        <p:blipFill>
          <a:blip r:embed="rId13"/>
          <a:srcRect l="9364" r="5809" b="9450"/>
          <a:stretch>
            <a:fillRect/>
          </a:stretch>
        </p:blipFill>
        <p:spPr bwMode="auto">
          <a:xfrm>
            <a:off x="156634" y="3670301"/>
            <a:ext cx="4396317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078818" y="-4763"/>
            <a:ext cx="46863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>
                <a:solidFill>
                  <a:srgbClr val="542708"/>
                </a:solidFill>
              </a:rPr>
              <a:t>Autonomous Navigation System (ANS): Capable of localizing itself and navigating to destination while obstacle avoidance</a:t>
            </a:r>
            <a:endParaRPr lang="en-IN" sz="1400" dirty="0">
              <a:solidFill>
                <a:srgbClr val="542708"/>
              </a:solidFill>
            </a:endParaRPr>
          </a:p>
        </p:txBody>
      </p:sp>
      <p:sp>
        <p:nvSpPr>
          <p:cNvPr id="11279" name="TextBox 17"/>
          <p:cNvSpPr txBox="1">
            <a:spLocks noChangeArrowheads="1"/>
          </p:cNvSpPr>
          <p:nvPr/>
        </p:nvSpPr>
        <p:spPr bwMode="auto">
          <a:xfrm>
            <a:off x="-67733" y="6286500"/>
            <a:ext cx="48302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542708"/>
                </a:solidFill>
              </a:rPr>
              <a:t>Phase 4: Wirelessly controlled Robot for disposing suspicious objects</a:t>
            </a:r>
          </a:p>
        </p:txBody>
      </p:sp>
      <p:pic>
        <p:nvPicPr>
          <p:cNvPr id="11280" name="Picture 2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03800" y="5318126"/>
            <a:ext cx="2448984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2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03800" y="3656014"/>
            <a:ext cx="2432051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2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15734" y="5480051"/>
            <a:ext cx="1428751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">
            <a:hlinkClick r:id="rId17" action="ppaction://hlinkfile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189384" y="3656014"/>
            <a:ext cx="279188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8"/>
          <p:cNvPicPr>
            <a:picLocks noChangeAspect="1"/>
          </p:cNvPicPr>
          <p:nvPr/>
        </p:nvPicPr>
        <p:blipFill>
          <a:blip r:embed="rId19"/>
          <a:srcRect l="21373" t="8403" r="22629" b="35503"/>
          <a:stretch>
            <a:fillRect/>
          </a:stretch>
        </p:blipFill>
        <p:spPr bwMode="auto">
          <a:xfrm>
            <a:off x="8189384" y="5084763"/>
            <a:ext cx="279188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TextBox 9"/>
          <p:cNvSpPr txBox="1">
            <a:spLocks noChangeArrowheads="1"/>
          </p:cNvSpPr>
          <p:nvPr/>
        </p:nvSpPr>
        <p:spPr bwMode="auto">
          <a:xfrm>
            <a:off x="7461251" y="6286500"/>
            <a:ext cx="45889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542708"/>
                </a:solidFill>
              </a:rPr>
              <a:t>Boeing National Aeromodelling Festival</a:t>
            </a:r>
          </a:p>
          <a:p>
            <a:r>
              <a:rPr lang="en-US" sz="1600">
                <a:solidFill>
                  <a:srgbClr val="542708"/>
                </a:solidFill>
              </a:rPr>
              <a:t>	          BEIA</a:t>
            </a:r>
          </a:p>
        </p:txBody>
      </p:sp>
      <p:pic>
        <p:nvPicPr>
          <p:cNvPr id="12" name="56BD662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156633" y="936625"/>
            <a:ext cx="53594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6921DBD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165100" y="3681413"/>
            <a:ext cx="4387851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5F5C31C7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8917517" y="946151"/>
            <a:ext cx="313266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DADA2A42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7763934" y="3643313"/>
            <a:ext cx="4307417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9144000" cy="6876806"/>
          </a:xfrm>
        </p:spPr>
      </p:pic>
      <p:sp>
        <p:nvSpPr>
          <p:cNvPr id="5" name="TextBox 4"/>
          <p:cNvSpPr txBox="1"/>
          <p:nvPr/>
        </p:nvSpPr>
        <p:spPr>
          <a:xfrm>
            <a:off x="3978876" y="0"/>
            <a:ext cx="453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ADVERTISEMENT FOR ABHYAST PHASE V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2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38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ABHYAST PHASE V PROBLEM STATEMENT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443" y="1090390"/>
            <a:ext cx="8937938" cy="403540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err="1" smtClean="0"/>
              <a:t>quadcopter</a:t>
            </a:r>
            <a:r>
              <a:rPr lang="en-US" dirty="0" smtClean="0"/>
              <a:t> will </a:t>
            </a:r>
            <a:r>
              <a:rPr lang="en-US" dirty="0"/>
              <a:t>be </a:t>
            </a:r>
            <a:r>
              <a:rPr lang="en-US" dirty="0" smtClean="0"/>
              <a:t>developed.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quadcopter</a:t>
            </a:r>
            <a:r>
              <a:rPr lang="en-US" dirty="0" smtClean="0"/>
              <a:t> wi</a:t>
            </a:r>
            <a:r>
              <a:rPr lang="en-US" dirty="0" smtClean="0"/>
              <a:t>ll</a:t>
            </a:r>
            <a:r>
              <a:rPr lang="en-US" dirty="0" smtClean="0"/>
              <a:t> </a:t>
            </a:r>
            <a:r>
              <a:rPr lang="en-US" dirty="0"/>
              <a:t>autonomously </a:t>
            </a:r>
            <a:r>
              <a:rPr lang="en-US" dirty="0" smtClean="0"/>
              <a:t> fly.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quadcopter</a:t>
            </a:r>
            <a:r>
              <a:rPr lang="en-US" dirty="0" smtClean="0"/>
              <a:t> will </a:t>
            </a:r>
            <a:r>
              <a:rPr lang="en-US" dirty="0" smtClean="0"/>
              <a:t>map </a:t>
            </a:r>
            <a:r>
              <a:rPr lang="en-US" dirty="0"/>
              <a:t>an unknown </a:t>
            </a:r>
            <a:r>
              <a:rPr lang="en-US" dirty="0" smtClean="0"/>
              <a:t>environment.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quadcopter</a:t>
            </a:r>
            <a:r>
              <a:rPr lang="en-US" dirty="0" smtClean="0"/>
              <a:t> will</a:t>
            </a:r>
            <a:r>
              <a:rPr lang="en-US" dirty="0" smtClean="0"/>
              <a:t> localize </a:t>
            </a:r>
            <a:r>
              <a:rPr lang="en-US" dirty="0"/>
              <a:t>the suspicious object(s</a:t>
            </a:r>
            <a:r>
              <a:rPr lang="en-US" dirty="0" smtClean="0"/>
              <a:t>) in the unknown environment.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quadcopter</a:t>
            </a:r>
            <a:r>
              <a:rPr lang="en-US" dirty="0" smtClean="0"/>
              <a:t> will provide </a:t>
            </a:r>
            <a:r>
              <a:rPr lang="en-US" dirty="0"/>
              <a:t>this </a:t>
            </a:r>
            <a:r>
              <a:rPr lang="en-US" dirty="0" smtClean="0"/>
              <a:t>information to ground station.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The ground station will direct a manual controller that </a:t>
            </a:r>
            <a:r>
              <a:rPr lang="en-US" dirty="0"/>
              <a:t>will wirelessly direct a </a:t>
            </a:r>
            <a:r>
              <a:rPr lang="en-US" dirty="0" smtClean="0"/>
              <a:t>ground</a:t>
            </a:r>
            <a:r>
              <a:rPr lang="en-US" dirty="0" smtClean="0"/>
              <a:t> vehicle which will</a:t>
            </a:r>
            <a:r>
              <a:rPr lang="en-US" dirty="0" smtClean="0"/>
              <a:t> </a:t>
            </a:r>
            <a:r>
              <a:rPr lang="en-US" dirty="0"/>
              <a:t>pick </a:t>
            </a:r>
            <a:r>
              <a:rPr lang="en-US" dirty="0" smtClean="0"/>
              <a:t>the </a:t>
            </a:r>
            <a:r>
              <a:rPr lang="en-US" dirty="0"/>
              <a:t>object(s</a:t>
            </a:r>
            <a:r>
              <a:rPr lang="en-US" dirty="0" smtClean="0"/>
              <a:t>) located by </a:t>
            </a:r>
            <a:r>
              <a:rPr lang="en-US" dirty="0" err="1" smtClean="0"/>
              <a:t>quadcopter</a:t>
            </a:r>
            <a:r>
              <a:rPr lang="en-US" dirty="0" smtClean="0"/>
              <a:t> and </a:t>
            </a:r>
            <a:r>
              <a:rPr lang="en-US" dirty="0"/>
              <a:t>and take it to a safe </a:t>
            </a:r>
            <a:r>
              <a:rPr lang="en-US" dirty="0" smtClean="0"/>
              <a:t>zone.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4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3019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 tasks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742" y="1491606"/>
            <a:ext cx="9905999" cy="354171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/>
              <a:t>Quadcopter</a:t>
            </a:r>
            <a:r>
              <a:rPr lang="en-US" sz="3200" dirty="0" smtClean="0"/>
              <a:t> flying and Stabilization</a:t>
            </a:r>
            <a:r>
              <a:rPr lang="en-US" sz="32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Autonomy </a:t>
            </a:r>
            <a:r>
              <a:rPr lang="en-US" sz="3200" dirty="0" smtClean="0"/>
              <a:t>in </a:t>
            </a:r>
            <a:r>
              <a:rPr lang="en-US" sz="3200" dirty="0" err="1" smtClean="0"/>
              <a:t>quadcopter</a:t>
            </a:r>
            <a:r>
              <a:rPr lang="en-US" sz="3200" dirty="0" smtClean="0"/>
              <a:t> through o</a:t>
            </a:r>
            <a:r>
              <a:rPr lang="en-US" sz="3200" dirty="0" smtClean="0"/>
              <a:t>bstacle </a:t>
            </a:r>
            <a:r>
              <a:rPr lang="en-US" sz="3200" dirty="0" smtClean="0"/>
              <a:t>detection and avoidance</a:t>
            </a:r>
            <a:r>
              <a:rPr lang="en-US" sz="3200" dirty="0" smtClean="0"/>
              <a:t>.</a:t>
            </a:r>
          </a:p>
          <a:p>
            <a:pPr>
              <a:buNone/>
            </a:pPr>
            <a:r>
              <a:rPr lang="en-US" sz="3200" dirty="0" smtClean="0"/>
              <a:t>3. 3D </a:t>
            </a:r>
            <a:r>
              <a:rPr lang="en-US" sz="3200" dirty="0" smtClean="0"/>
              <a:t>Terrain </a:t>
            </a:r>
            <a:r>
              <a:rPr lang="en-US" sz="3200" dirty="0" smtClean="0"/>
              <a:t>Mapping.</a:t>
            </a:r>
          </a:p>
          <a:p>
            <a:pPr>
              <a:buNone/>
            </a:pPr>
            <a:r>
              <a:rPr lang="en-US" sz="3200" dirty="0" smtClean="0"/>
              <a:t>4. </a:t>
            </a:r>
            <a:r>
              <a:rPr lang="en-US" sz="3200" dirty="0" smtClean="0"/>
              <a:t>Object </a:t>
            </a:r>
            <a:r>
              <a:rPr lang="en-US" sz="3200" dirty="0" smtClean="0"/>
              <a:t>identification </a:t>
            </a:r>
            <a:r>
              <a:rPr lang="en-US" sz="3200" dirty="0" smtClean="0"/>
              <a:t>through Image Processing.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5. </a:t>
            </a:r>
            <a:r>
              <a:rPr lang="en-US" sz="3200" dirty="0" smtClean="0"/>
              <a:t>Communication  of the </a:t>
            </a:r>
            <a:r>
              <a:rPr lang="en-US" sz="3200" dirty="0" err="1" smtClean="0"/>
              <a:t>quadcopter</a:t>
            </a:r>
            <a:r>
              <a:rPr lang="en-US" sz="3200" dirty="0" smtClean="0"/>
              <a:t> with ground vehicle.</a:t>
            </a:r>
          </a:p>
          <a:p>
            <a:pPr>
              <a:buNone/>
            </a:pPr>
            <a:r>
              <a:rPr lang="en-US" sz="3200" dirty="0" smtClean="0"/>
              <a:t>6</a:t>
            </a:r>
            <a:r>
              <a:rPr lang="en-US" sz="3200" dirty="0" smtClean="0"/>
              <a:t>. </a:t>
            </a:r>
            <a:r>
              <a:rPr lang="en-US" sz="3200" dirty="0" smtClean="0"/>
              <a:t>Ground </a:t>
            </a:r>
            <a:r>
              <a:rPr lang="en-US" sz="3200" dirty="0" smtClean="0"/>
              <a:t>Vehicle realizatio</a:t>
            </a:r>
            <a:r>
              <a:rPr lang="en-US" sz="3200" dirty="0" smtClean="0"/>
              <a:t>n and activity.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0702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WORK DONE </a:t>
            </a:r>
            <a:r>
              <a:rPr lang="en-US" sz="4400" dirty="0" smtClean="0"/>
              <a:t>in phase v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3147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The </a:t>
            </a:r>
            <a:r>
              <a:rPr lang="en-US" dirty="0" err="1" smtClean="0"/>
              <a:t>quadcopter</a:t>
            </a:r>
            <a:r>
              <a:rPr lang="en-US" dirty="0" smtClean="0"/>
              <a:t> (Task 1)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1" y="2249487"/>
            <a:ext cx="3671369" cy="350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41" y="2249487"/>
            <a:ext cx="3343141" cy="337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43" y="2356835"/>
            <a:ext cx="3516266" cy="327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712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629</TotalTime>
  <Words>936</Words>
  <Application>Microsoft Office PowerPoint</Application>
  <PresentationFormat>Custom</PresentationFormat>
  <Paragraphs>109</Paragraphs>
  <Slides>31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Circuit</vt:lpstr>
      <vt:lpstr>Abhyast autonomous robot program and other boeing activity at iit-kanpur </vt:lpstr>
      <vt:lpstr>The Indian Institutes of Technology (IIT)</vt:lpstr>
      <vt:lpstr>Slide 3</vt:lpstr>
      <vt:lpstr>Slide 4</vt:lpstr>
      <vt:lpstr>Slide 5</vt:lpstr>
      <vt:lpstr>ABHYAST PHASE V PROBLEM STATEMENT</vt:lpstr>
      <vt:lpstr> tasks</vt:lpstr>
      <vt:lpstr>WORK DONE in phase v </vt:lpstr>
      <vt:lpstr>Building The quadcopter (Task 1)</vt:lpstr>
      <vt:lpstr>Complete Frame (task 1)</vt:lpstr>
      <vt:lpstr>Onboard Electronics (task 1 &amp; 2)</vt:lpstr>
      <vt:lpstr>Complete quadcopter (TASK 1)</vt:lpstr>
      <vt:lpstr>Quadcopter control (TASK 1&amp;2) (using Ardupilot mega 2.6)</vt:lpstr>
      <vt:lpstr>Proportional/ integral/ derivative controller (TASK 1 &amp; 2) </vt:lpstr>
      <vt:lpstr>Pid tuning (TASK 1&amp; 2)</vt:lpstr>
      <vt:lpstr>Pid tuning (TASK 1&amp; 2) </vt:lpstr>
      <vt:lpstr>ALTITUDE HOLD (TASK 1) </vt:lpstr>
      <vt:lpstr>Altitude hold (TASK 1)</vt:lpstr>
      <vt:lpstr>Loiter (TASK 1) </vt:lpstr>
      <vt:lpstr>loiter(TASK 1)</vt:lpstr>
      <vt:lpstr>Quadcopter (task 1, 2 and 3) </vt:lpstr>
      <vt:lpstr>Obstacle avoidance (task 2)</vt:lpstr>
      <vt:lpstr>Obstacle Avoidance (task 2)</vt:lpstr>
      <vt:lpstr>Obstacle avoidance (video for task 2)</vt:lpstr>
      <vt:lpstr>Object detection and identification (task 4)</vt:lpstr>
      <vt:lpstr>Canny edge detector (task 4)</vt:lpstr>
      <vt:lpstr>Ground vehicle specifications (task 6)</vt:lpstr>
      <vt:lpstr>Ground vehicle specification (task 6)</vt:lpstr>
      <vt:lpstr>CAD MODEL development for ground vehicle (task 6)</vt:lpstr>
      <vt:lpstr>Realization of Ground Vehicle (task 6)</vt:lpstr>
      <vt:lpstr>Future plans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Abhyast Phase-5</dc:title>
  <dc:creator>HARDIK SONI</dc:creator>
  <cp:lastModifiedBy>Dr.S.Bhattacharya</cp:lastModifiedBy>
  <cp:revision>34</cp:revision>
  <dcterms:created xsi:type="dcterms:W3CDTF">2014-07-11T15:23:20Z</dcterms:created>
  <dcterms:modified xsi:type="dcterms:W3CDTF">2014-07-13T08:34:33Z</dcterms:modified>
</cp:coreProperties>
</file>