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59" r:id="rId5"/>
    <p:sldId id="260" r:id="rId6"/>
    <p:sldId id="261" r:id="rId7"/>
    <p:sldId id="262" r:id="rId8"/>
    <p:sldId id="266" r:id="rId9"/>
    <p:sldId id="263"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D042"/>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8" autoAdjust="0"/>
    <p:restoredTop sz="94660"/>
  </p:normalViewPr>
  <p:slideViewPr>
    <p:cSldViewPr snapToGrid="0">
      <p:cViewPr varScale="1">
        <p:scale>
          <a:sx n="79" d="100"/>
          <a:sy n="79" d="100"/>
        </p:scale>
        <p:origin x="330" y="78"/>
      </p:cViewPr>
      <p:guideLst/>
    </p:cSldViewPr>
  </p:slideViewPr>
  <p:notesTextViewPr>
    <p:cViewPr>
      <p:scale>
        <a:sx n="1" d="1"/>
        <a:sy n="1" d="1"/>
      </p:scale>
      <p:origin x="0" y="0"/>
    </p:cViewPr>
  </p:notesTextViewPr>
  <p:sorterViewPr>
    <p:cViewPr>
      <p:scale>
        <a:sx n="100" d="100"/>
        <a:sy n="100" d="100"/>
      </p:scale>
      <p:origin x="0" y="-21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98311-E914-41D8-B24E-C6EDC1A44428}" type="datetimeFigureOut">
              <a:rPr lang="en-US" smtClean="0"/>
              <a:t>3/22/2015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5C746-1934-493D-BB42-AF09D3340F67}" type="slidenum">
              <a:rPr lang="en-US" smtClean="0"/>
              <a:t>‹#›</a:t>
            </a:fld>
            <a:endParaRPr lang="en-US"/>
          </a:p>
        </p:txBody>
      </p:sp>
    </p:spTree>
    <p:extLst>
      <p:ext uri="{BB962C8B-B14F-4D97-AF65-F5344CB8AC3E}">
        <p14:creationId xmlns:p14="http://schemas.microsoft.com/office/powerpoint/2010/main" val="332109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4B9F0F-23E8-46D5-9581-C83EF7B5C24F}" type="slidenum">
              <a:rPr lang="en-US" smtClean="0"/>
              <a:t>2</a:t>
            </a:fld>
            <a:endParaRPr lang="en-US"/>
          </a:p>
        </p:txBody>
      </p:sp>
    </p:spTree>
    <p:extLst>
      <p:ext uri="{BB962C8B-B14F-4D97-AF65-F5344CB8AC3E}">
        <p14:creationId xmlns:p14="http://schemas.microsoft.com/office/powerpoint/2010/main" val="1357508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162567"/>
          </a:xfrm>
          <a:prstGeom prst="rect">
            <a:avLst/>
          </a:prstGeom>
        </p:spPr>
      </p:pic>
      <p:sp>
        <p:nvSpPr>
          <p:cNvPr id="17" name="Text Placeholder 16"/>
          <p:cNvSpPr>
            <a:spLocks noGrp="1"/>
          </p:cNvSpPr>
          <p:nvPr userDrawn="1">
            <p:ph type="body" sz="quarter" idx="10" hasCustomPrompt="1"/>
          </p:nvPr>
        </p:nvSpPr>
        <p:spPr>
          <a:xfrm>
            <a:off x="3663950" y="1662462"/>
            <a:ext cx="4864100" cy="622173"/>
          </a:xfrm>
        </p:spPr>
        <p:txBody>
          <a:bodyPr>
            <a:normAutofit/>
          </a:bodyPr>
          <a:lstStyle>
            <a:lvl1pPr marL="0" indent="0" algn="ctr">
              <a:buNone/>
              <a:defRPr sz="3200" b="1" i="0" baseline="0"/>
            </a:lvl1pPr>
          </a:lstStyle>
          <a:p>
            <a:pPr lvl="0"/>
            <a:r>
              <a:rPr lang="en-US" dirty="0" smtClean="0"/>
              <a:t>Insert Title Here</a:t>
            </a:r>
          </a:p>
        </p:txBody>
      </p:sp>
      <p:sp>
        <p:nvSpPr>
          <p:cNvPr id="18" name="Text Placeholder 16"/>
          <p:cNvSpPr>
            <a:spLocks noGrp="1"/>
          </p:cNvSpPr>
          <p:nvPr userDrawn="1">
            <p:ph type="body" sz="quarter" idx="11" hasCustomPrompt="1"/>
          </p:nvPr>
        </p:nvSpPr>
        <p:spPr>
          <a:xfrm>
            <a:off x="3663950" y="3628803"/>
            <a:ext cx="4864100" cy="622173"/>
          </a:xfrm>
        </p:spPr>
        <p:txBody>
          <a:bodyPr>
            <a:normAutofit/>
          </a:bodyPr>
          <a:lstStyle>
            <a:lvl1pPr marL="0" indent="0" algn="ctr">
              <a:buNone/>
              <a:defRPr sz="2400" b="0" i="0" baseline="0"/>
            </a:lvl1pPr>
          </a:lstStyle>
          <a:p>
            <a:pPr lvl="0"/>
            <a:r>
              <a:rPr lang="en-US" dirty="0" smtClean="0"/>
              <a:t>Insert Subtitle Here</a:t>
            </a:r>
          </a:p>
        </p:txBody>
      </p:sp>
      <p:grpSp>
        <p:nvGrpSpPr>
          <p:cNvPr id="12" name="Group 11"/>
          <p:cNvGrpSpPr/>
          <p:nvPr userDrawn="1"/>
        </p:nvGrpSpPr>
        <p:grpSpPr>
          <a:xfrm>
            <a:off x="0" y="6144768"/>
            <a:ext cx="12192000" cy="713232"/>
            <a:chOff x="0" y="6144768"/>
            <a:chExt cx="12192000" cy="713232"/>
          </a:xfrm>
        </p:grpSpPr>
        <p:sp>
          <p:nvSpPr>
            <p:cNvPr id="15" name="Rectangle 14"/>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192162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82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90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65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24765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9DF5463-58B2-44D9-A18F-CD399985037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82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4862" y="365125"/>
            <a:ext cx="8956088"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51984" y="1825625"/>
            <a:ext cx="8997065" cy="43170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9112" y="6334697"/>
            <a:ext cx="2286000" cy="477012"/>
          </a:xfrm>
          <a:prstGeom prst="rect">
            <a:avLst/>
          </a:prstGeom>
        </p:spPr>
      </p:pic>
      <p:grpSp>
        <p:nvGrpSpPr>
          <p:cNvPr id="13" name="Group 12"/>
          <p:cNvGrpSpPr/>
          <p:nvPr userDrawn="1"/>
        </p:nvGrpSpPr>
        <p:grpSpPr>
          <a:xfrm>
            <a:off x="0" y="6144768"/>
            <a:ext cx="12192000" cy="713232"/>
            <a:chOff x="0" y="6144768"/>
            <a:chExt cx="12192000" cy="713232"/>
          </a:xfrm>
        </p:grpSpPr>
        <p:sp>
          <p:nvSpPr>
            <p:cNvPr id="14" name="Rectangle 13"/>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3151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grpSp>
        <p:nvGrpSpPr>
          <p:cNvPr id="17" name="Group 16"/>
          <p:cNvGrpSpPr/>
          <p:nvPr userDrawn="1"/>
        </p:nvGrpSpPr>
        <p:grpSpPr>
          <a:xfrm>
            <a:off x="0" y="6144768"/>
            <a:ext cx="12192000" cy="713232"/>
            <a:chOff x="0" y="6144768"/>
            <a:chExt cx="12192000" cy="713232"/>
          </a:xfrm>
        </p:grpSpPr>
        <p:sp>
          <p:nvSpPr>
            <p:cNvPr id="18" name="Rectangle 17"/>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7759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925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325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grpSp>
        <p:nvGrpSpPr>
          <p:cNvPr id="13" name="Group 12"/>
          <p:cNvGrpSpPr/>
          <p:nvPr userDrawn="1"/>
        </p:nvGrpSpPr>
        <p:grpSpPr>
          <a:xfrm>
            <a:off x="0" y="6144768"/>
            <a:ext cx="12192000" cy="713232"/>
            <a:chOff x="0" y="6144768"/>
            <a:chExt cx="12192000" cy="713232"/>
          </a:xfrm>
        </p:grpSpPr>
        <p:sp>
          <p:nvSpPr>
            <p:cNvPr id="14" name="Rectangle 13"/>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165445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grpSp>
        <p:nvGrpSpPr>
          <p:cNvPr id="11" name="Group 10"/>
          <p:cNvGrpSpPr/>
          <p:nvPr userDrawn="1"/>
        </p:nvGrpSpPr>
        <p:grpSpPr>
          <a:xfrm>
            <a:off x="0" y="6144768"/>
            <a:ext cx="12208791" cy="713232"/>
            <a:chOff x="0" y="6144768"/>
            <a:chExt cx="12208791" cy="713232"/>
          </a:xfrm>
        </p:grpSpPr>
        <p:sp>
          <p:nvSpPr>
            <p:cNvPr id="12" name="Rectangle 11"/>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0" y="6279249"/>
              <a:ext cx="1220879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			IC-SAFE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grpSp>
        <p:nvGrpSpPr>
          <p:cNvPr id="15" name="Group 14"/>
          <p:cNvGrpSpPr/>
          <p:nvPr userDrawn="1"/>
        </p:nvGrpSpPr>
        <p:grpSpPr>
          <a:xfrm>
            <a:off x="0" y="6144768"/>
            <a:ext cx="12192000" cy="713232"/>
            <a:chOff x="0" y="6144768"/>
            <a:chExt cx="12192000" cy="713232"/>
          </a:xfrm>
        </p:grpSpPr>
        <p:sp>
          <p:nvSpPr>
            <p:cNvPr id="16" name="Rectangle 15"/>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290705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grpSp>
        <p:nvGrpSpPr>
          <p:cNvPr id="11" name="Group 10"/>
          <p:cNvGrpSpPr/>
          <p:nvPr userDrawn="1"/>
        </p:nvGrpSpPr>
        <p:grpSpPr>
          <a:xfrm>
            <a:off x="0" y="6144768"/>
            <a:ext cx="12192000" cy="713232"/>
            <a:chOff x="0" y="6144768"/>
            <a:chExt cx="12192000" cy="713232"/>
          </a:xfrm>
        </p:grpSpPr>
        <p:sp>
          <p:nvSpPr>
            <p:cNvPr id="12" name="Rectangle 11"/>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78722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spTree>
    <p:extLst>
      <p:ext uri="{BB962C8B-B14F-4D97-AF65-F5344CB8AC3E}">
        <p14:creationId xmlns:p14="http://schemas.microsoft.com/office/powerpoint/2010/main" val="103009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spTree>
    <p:extLst>
      <p:ext uri="{BB962C8B-B14F-4D97-AF65-F5344CB8AC3E}">
        <p14:creationId xmlns:p14="http://schemas.microsoft.com/office/powerpoint/2010/main" val="196912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6692"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7351775" y="963168"/>
            <a:ext cx="4188397" cy="38371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66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spTree>
    <p:extLst>
      <p:ext uri="{BB962C8B-B14F-4D97-AF65-F5344CB8AC3E}">
        <p14:creationId xmlns:p14="http://schemas.microsoft.com/office/powerpoint/2010/main" val="6139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365125"/>
            <a:ext cx="879348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60320" y="1825625"/>
            <a:ext cx="879348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9B7A5-72CF-4A2C-ABDF-A659D495412B}" type="datetimeFigureOut">
              <a:rPr lang="en-US" smtClean="0">
                <a:solidFill>
                  <a:prstClr val="black">
                    <a:tint val="75000"/>
                  </a:prstClr>
                </a:solidFill>
              </a:rPr>
              <a:pPr/>
              <a:t>3/22/2015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BBE39-3990-4E02-BA75-EA0941A33447}"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2397712" cy="6176963"/>
          </a:xfrm>
          <a:prstGeom prst="rect">
            <a:avLst/>
          </a:prstGeom>
        </p:spPr>
      </p:pic>
      <p:grpSp>
        <p:nvGrpSpPr>
          <p:cNvPr id="12" name="Group 11"/>
          <p:cNvGrpSpPr/>
          <p:nvPr userDrawn="1"/>
        </p:nvGrpSpPr>
        <p:grpSpPr>
          <a:xfrm>
            <a:off x="0" y="6144768"/>
            <a:ext cx="12192000" cy="713232"/>
            <a:chOff x="0" y="6144768"/>
            <a:chExt cx="12192000" cy="713232"/>
          </a:xfrm>
        </p:grpSpPr>
        <p:sp>
          <p:nvSpPr>
            <p:cNvPr id="13" name="Rectangle 12"/>
            <p:cNvSpPr/>
            <p:nvPr userDrawn="1"/>
          </p:nvSpPr>
          <p:spPr>
            <a:xfrm>
              <a:off x="0" y="6254496"/>
              <a:ext cx="12192000" cy="603504"/>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144768"/>
              <a:ext cx="12192000" cy="12192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userDrawn="1"/>
          </p:nvSpPr>
          <p:spPr>
            <a:xfrm>
              <a:off x="0" y="6279249"/>
              <a:ext cx="11562781" cy="523220"/>
            </a:xfrm>
            <a:prstGeom prst="rect">
              <a:avLst/>
            </a:prstGeom>
            <a:noFill/>
          </p:spPr>
          <p:txBody>
            <a:bodyPr wrap="none" rtlCol="0">
              <a:spAutoFit/>
            </a:bodyPr>
            <a:lstStyle/>
            <a:p>
              <a:r>
                <a:rPr lang="en-US" sz="1400" b="1" dirty="0" smtClean="0">
                  <a:solidFill>
                    <a:prstClr val="white"/>
                  </a:solidFill>
                  <a:latin typeface="Century Gothic" panose="020B0502020202020204" pitchFamily="34" charset="0"/>
                </a:rPr>
                <a:t>IC-SAFE – Myers-Lawson School of Construction - Virginia Tech		Workshop on Initiative for Construction Safety Awareness</a:t>
              </a:r>
            </a:p>
            <a:p>
              <a:r>
                <a:rPr lang="en-US" sz="1400" b="1" dirty="0" smtClean="0">
                  <a:solidFill>
                    <a:prstClr val="white"/>
                  </a:solidFill>
                  <a:latin typeface="Century Gothic" panose="020B0502020202020204" pitchFamily="34" charset="0"/>
                </a:rPr>
                <a:t>Center for Innovation in Construction Safety, Health and Well-Being				ICONSA-15</a:t>
              </a:r>
              <a:endParaRPr lang="en-US" sz="1400" b="1" dirty="0">
                <a:solidFill>
                  <a:prstClr val="white"/>
                </a:solidFill>
                <a:latin typeface="Calibri Light" panose="020F0302020204030204" pitchFamily="34" charset="0"/>
              </a:endParaRPr>
            </a:p>
          </p:txBody>
        </p:sp>
      </p:grpSp>
    </p:spTree>
    <p:extLst>
      <p:ext uri="{BB962C8B-B14F-4D97-AF65-F5344CB8AC3E}">
        <p14:creationId xmlns:p14="http://schemas.microsoft.com/office/powerpoint/2010/main" val="40692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230" r="9820"/>
          <a:stretch/>
        </p:blipFill>
        <p:spPr>
          <a:xfrm>
            <a:off x="1518248" y="0"/>
            <a:ext cx="1984075" cy="252610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617" t="19867" r="3779" b="7946"/>
          <a:stretch/>
        </p:blipFill>
        <p:spPr>
          <a:xfrm>
            <a:off x="7343954" y="0"/>
            <a:ext cx="4848046" cy="276045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2293" r="35018" b="42028"/>
          <a:stretch/>
        </p:blipFill>
        <p:spPr>
          <a:xfrm>
            <a:off x="0" y="4477110"/>
            <a:ext cx="1790020" cy="23808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092" y="4448214"/>
            <a:ext cx="3620335" cy="2409786"/>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67275" t="20839" b="43689"/>
          <a:stretch/>
        </p:blipFill>
        <p:spPr>
          <a:xfrm>
            <a:off x="1483744" y="2260121"/>
            <a:ext cx="1683206" cy="243264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794295"/>
            <a:ext cx="1811490" cy="26859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0596" y="2777705"/>
            <a:ext cx="2461404" cy="181913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95956" y="0"/>
            <a:ext cx="2871288" cy="19971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500996" cy="1809813"/>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55744" y="0"/>
            <a:ext cx="1287268" cy="2001328"/>
          </a:xfrm>
          <a:prstGeom prst="rect">
            <a:avLst/>
          </a:prstGeom>
        </p:spPr>
      </p:pic>
      <p:pic>
        <p:nvPicPr>
          <p:cNvPr id="18" name="Picture 17"/>
          <p:cNvPicPr>
            <a:picLocks noChangeAspect="1"/>
          </p:cNvPicPr>
          <p:nvPr/>
        </p:nvPicPr>
        <p:blipFill rotWithShape="1">
          <a:blip r:embed="rId12">
            <a:extLst>
              <a:ext uri="{28A0092B-C50C-407E-A947-70E740481C1C}">
                <a14:useLocalDpi xmlns:a14="http://schemas.microsoft.com/office/drawing/2010/main" val="0"/>
              </a:ext>
            </a:extLst>
          </a:blip>
          <a:srcRect r="16061"/>
          <a:stretch/>
        </p:blipFill>
        <p:spPr>
          <a:xfrm>
            <a:off x="1816327" y="3933215"/>
            <a:ext cx="1841274" cy="292478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34003" y="4572000"/>
            <a:ext cx="3457997" cy="2286000"/>
          </a:xfrm>
          <a:prstGeom prst="rect">
            <a:avLst/>
          </a:prstGeom>
        </p:spPr>
      </p:pic>
      <p:sp>
        <p:nvSpPr>
          <p:cNvPr id="2" name="Title 1"/>
          <p:cNvSpPr>
            <a:spLocks noGrp="1"/>
          </p:cNvSpPr>
          <p:nvPr>
            <p:ph type="ctrTitle"/>
          </p:nvPr>
        </p:nvSpPr>
        <p:spPr>
          <a:xfrm>
            <a:off x="1587258" y="2416326"/>
            <a:ext cx="9109494" cy="2387600"/>
          </a:xfrm>
          <a:ln>
            <a:noFill/>
          </a:ln>
        </p:spPr>
        <p:txBody>
          <a:bodyPr>
            <a:noAutofit/>
          </a:bodyPr>
          <a:lstStyle/>
          <a:p>
            <a:r>
              <a:rPr lang="en-US" sz="5400" b="1" dirty="0" smtClean="0">
                <a:solidFill>
                  <a:srgbClr val="FFFF00"/>
                </a:solidFill>
                <a:latin typeface="Arial" panose="020B0604020202020204" pitchFamily="34" charset="0"/>
                <a:cs typeface="Arial" panose="020B0604020202020204" pitchFamily="34" charset="0"/>
              </a:rPr>
              <a:t>Everybody’s Different</a:t>
            </a:r>
            <a:br>
              <a:rPr lang="en-US" sz="5400" b="1" dirty="0" smtClean="0">
                <a:solidFill>
                  <a:srgbClr val="FFFF00"/>
                </a:solidFill>
                <a:latin typeface="Arial" panose="020B0604020202020204" pitchFamily="34" charset="0"/>
                <a:cs typeface="Arial" panose="020B0604020202020204" pitchFamily="34" charset="0"/>
              </a:rPr>
            </a:br>
            <a:r>
              <a:rPr lang="en-US" sz="5400" b="1" dirty="0" smtClean="0">
                <a:solidFill>
                  <a:srgbClr val="FFFF00"/>
                </a:solidFill>
                <a:latin typeface="Arial" panose="020B0604020202020204" pitchFamily="34" charset="0"/>
                <a:cs typeface="Arial" panose="020B0604020202020204" pitchFamily="34" charset="0"/>
              </a:rPr>
              <a:t>But We all Bleed Red</a:t>
            </a:r>
            <a:br>
              <a:rPr lang="en-US" sz="5400" b="1" dirty="0" smtClean="0">
                <a:solidFill>
                  <a:srgbClr val="FFFF00"/>
                </a:solidFill>
                <a:latin typeface="Arial" panose="020B0604020202020204" pitchFamily="34" charset="0"/>
                <a:cs typeface="Arial" panose="020B0604020202020204" pitchFamily="34" charset="0"/>
              </a:rPr>
            </a:br>
            <a:r>
              <a:rPr lang="en-US" sz="4400" b="1" dirty="0" smtClean="0">
                <a:solidFill>
                  <a:srgbClr val="FFFF00"/>
                </a:solidFill>
                <a:latin typeface="Arial" panose="020B0604020202020204" pitchFamily="34" charset="0"/>
                <a:cs typeface="Arial" panose="020B0604020202020204" pitchFamily="34" charset="0"/>
              </a:rPr>
              <a:t>It’s in Our Culture</a:t>
            </a:r>
            <a:endParaRPr lang="en-US"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045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879" y="365125"/>
            <a:ext cx="9696091" cy="1325563"/>
          </a:xfrm>
        </p:spPr>
        <p:txBody>
          <a:bodyPr>
            <a:normAutofit/>
          </a:bodyPr>
          <a:lstStyle/>
          <a:p>
            <a:r>
              <a:rPr lang="en-US" sz="4000" b="1" dirty="0" smtClean="0"/>
              <a:t>Reflections on the </a:t>
            </a:r>
            <a:r>
              <a:rPr lang="en-US" sz="4000" b="1" dirty="0"/>
              <a:t>safety </a:t>
            </a:r>
            <a:r>
              <a:rPr lang="en-US" sz="4000" b="1" dirty="0" smtClean="0"/>
              <a:t>culture of the studied Latino construction worker</a:t>
            </a:r>
            <a:endParaRPr lang="en-US" sz="4000"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82% believe </a:t>
            </a:r>
            <a:r>
              <a:rPr lang="en-US" dirty="0" smtClean="0"/>
              <a:t>they are going to be injured within the next year. This affects safety behavior.</a:t>
            </a:r>
          </a:p>
          <a:p>
            <a:pPr marL="514350" indent="-514350">
              <a:buFont typeface="+mj-lt"/>
              <a:buAutoNum type="arabicPeriod"/>
            </a:pPr>
            <a:r>
              <a:rPr lang="en-US" dirty="0" smtClean="0"/>
              <a:t>Trainers lack credibility among the workers if the trainer hasn’t worked the specific trade (notably in roofing and framing).</a:t>
            </a:r>
          </a:p>
          <a:p>
            <a:pPr marL="514350" indent="-514350">
              <a:buFont typeface="+mj-lt"/>
              <a:buAutoNum type="arabicPeriod"/>
            </a:pPr>
            <a:r>
              <a:rPr lang="en-US" dirty="0" smtClean="0"/>
              <a:t>40% of workers do not believe that the site superintendent is doing everything possible to make their work safer.</a:t>
            </a:r>
            <a:endParaRPr lang="en-US" dirty="0"/>
          </a:p>
        </p:txBody>
      </p:sp>
    </p:spTree>
    <p:extLst>
      <p:ext uri="{BB962C8B-B14F-4D97-AF65-F5344CB8AC3E}">
        <p14:creationId xmlns:p14="http://schemas.microsoft.com/office/powerpoint/2010/main" val="316100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18706" y="134112"/>
            <a:ext cx="1726531" cy="2182368"/>
          </a:xfrm>
          <a:prstGeom prst="rect">
            <a:avLst/>
          </a:prstGeom>
        </p:spPr>
      </p:pic>
      <p:pic>
        <p:nvPicPr>
          <p:cNvPr id="5" name="Picture 4"/>
          <p:cNvPicPr>
            <a:picLocks noChangeAspect="1"/>
          </p:cNvPicPr>
          <p:nvPr/>
        </p:nvPicPr>
        <p:blipFill>
          <a:blip r:embed="rId3"/>
          <a:stretch>
            <a:fillRect/>
          </a:stretch>
        </p:blipFill>
        <p:spPr>
          <a:xfrm>
            <a:off x="2562225" y="134112"/>
            <a:ext cx="1452208" cy="2182368"/>
          </a:xfrm>
          <a:prstGeom prst="rect">
            <a:avLst/>
          </a:prstGeom>
        </p:spPr>
      </p:pic>
      <p:pic>
        <p:nvPicPr>
          <p:cNvPr id="6" name="Picture 5"/>
          <p:cNvPicPr>
            <a:picLocks noChangeAspect="1"/>
          </p:cNvPicPr>
          <p:nvPr/>
        </p:nvPicPr>
        <p:blipFill>
          <a:blip r:embed="rId4"/>
          <a:stretch>
            <a:fillRect/>
          </a:stretch>
        </p:blipFill>
        <p:spPr>
          <a:xfrm>
            <a:off x="4133138" y="134113"/>
            <a:ext cx="1658687" cy="2170176"/>
          </a:xfrm>
          <a:prstGeom prst="rect">
            <a:avLst/>
          </a:prstGeom>
        </p:spPr>
      </p:pic>
      <p:pic>
        <p:nvPicPr>
          <p:cNvPr id="7" name="Picture 6"/>
          <p:cNvPicPr>
            <a:picLocks noChangeAspect="1"/>
          </p:cNvPicPr>
          <p:nvPr/>
        </p:nvPicPr>
        <p:blipFill>
          <a:blip r:embed="rId5"/>
          <a:stretch>
            <a:fillRect/>
          </a:stretch>
        </p:blipFill>
        <p:spPr>
          <a:xfrm>
            <a:off x="5992986" y="134112"/>
            <a:ext cx="1736742" cy="2139914"/>
          </a:xfrm>
          <a:prstGeom prst="rect">
            <a:avLst/>
          </a:prstGeom>
        </p:spPr>
      </p:pic>
      <p:pic>
        <p:nvPicPr>
          <p:cNvPr id="9" name="Picture 8"/>
          <p:cNvPicPr>
            <a:picLocks noChangeAspect="1"/>
          </p:cNvPicPr>
          <p:nvPr/>
        </p:nvPicPr>
        <p:blipFill>
          <a:blip r:embed="rId6"/>
          <a:stretch>
            <a:fillRect/>
          </a:stretch>
        </p:blipFill>
        <p:spPr>
          <a:xfrm>
            <a:off x="7849386" y="134112"/>
            <a:ext cx="1637268" cy="2206752"/>
          </a:xfrm>
          <a:prstGeom prst="rect">
            <a:avLst/>
          </a:prstGeom>
        </p:spPr>
      </p:pic>
      <p:pic>
        <p:nvPicPr>
          <p:cNvPr id="10" name="Picture 9"/>
          <p:cNvPicPr>
            <a:picLocks noChangeAspect="1"/>
          </p:cNvPicPr>
          <p:nvPr/>
        </p:nvPicPr>
        <p:blipFill>
          <a:blip r:embed="rId7"/>
          <a:stretch>
            <a:fillRect/>
          </a:stretch>
        </p:blipFill>
        <p:spPr>
          <a:xfrm>
            <a:off x="2562758" y="2791968"/>
            <a:ext cx="1511808" cy="1889760"/>
          </a:xfrm>
          <a:prstGeom prst="rect">
            <a:avLst/>
          </a:prstGeom>
        </p:spPr>
      </p:pic>
      <p:pic>
        <p:nvPicPr>
          <p:cNvPr id="11" name="Picture 10"/>
          <p:cNvPicPr>
            <a:picLocks noChangeAspect="1"/>
          </p:cNvPicPr>
          <p:nvPr/>
        </p:nvPicPr>
        <p:blipFill>
          <a:blip r:embed="rId8"/>
          <a:stretch>
            <a:fillRect/>
          </a:stretch>
        </p:blipFill>
        <p:spPr>
          <a:xfrm>
            <a:off x="4111361" y="2718817"/>
            <a:ext cx="1475540" cy="2048256"/>
          </a:xfrm>
          <a:prstGeom prst="rect">
            <a:avLst/>
          </a:prstGeom>
        </p:spPr>
      </p:pic>
      <p:pic>
        <p:nvPicPr>
          <p:cNvPr id="12" name="Picture 11"/>
          <p:cNvPicPr>
            <a:picLocks noChangeAspect="1"/>
          </p:cNvPicPr>
          <p:nvPr/>
        </p:nvPicPr>
        <p:blipFill>
          <a:blip r:embed="rId9"/>
          <a:stretch>
            <a:fillRect/>
          </a:stretch>
        </p:blipFill>
        <p:spPr>
          <a:xfrm>
            <a:off x="5689453" y="2816352"/>
            <a:ext cx="1369785" cy="1850231"/>
          </a:xfrm>
          <a:prstGeom prst="rect">
            <a:avLst/>
          </a:prstGeom>
        </p:spPr>
      </p:pic>
      <p:pic>
        <p:nvPicPr>
          <p:cNvPr id="13" name="Picture 12"/>
          <p:cNvPicPr>
            <a:picLocks noChangeAspect="1"/>
          </p:cNvPicPr>
          <p:nvPr/>
        </p:nvPicPr>
        <p:blipFill>
          <a:blip r:embed="rId10"/>
          <a:stretch>
            <a:fillRect/>
          </a:stretch>
        </p:blipFill>
        <p:spPr>
          <a:xfrm>
            <a:off x="7242908" y="2804161"/>
            <a:ext cx="1386124" cy="1877568"/>
          </a:xfrm>
          <a:prstGeom prst="rect">
            <a:avLst/>
          </a:prstGeom>
        </p:spPr>
      </p:pic>
      <p:pic>
        <p:nvPicPr>
          <p:cNvPr id="14" name="Picture 13"/>
          <p:cNvPicPr>
            <a:picLocks noChangeAspect="1"/>
          </p:cNvPicPr>
          <p:nvPr/>
        </p:nvPicPr>
        <p:blipFill>
          <a:blip r:embed="rId11"/>
          <a:stretch>
            <a:fillRect/>
          </a:stretch>
        </p:blipFill>
        <p:spPr>
          <a:xfrm>
            <a:off x="8836140" y="2840736"/>
            <a:ext cx="1364563" cy="1925764"/>
          </a:xfrm>
          <a:prstGeom prst="rect">
            <a:avLst/>
          </a:prstGeom>
        </p:spPr>
      </p:pic>
      <p:pic>
        <p:nvPicPr>
          <p:cNvPr id="15" name="Picture 14"/>
          <p:cNvPicPr>
            <a:picLocks noChangeAspect="1"/>
          </p:cNvPicPr>
          <p:nvPr/>
        </p:nvPicPr>
        <p:blipFill>
          <a:blip r:embed="rId12"/>
          <a:stretch>
            <a:fillRect/>
          </a:stretch>
        </p:blipFill>
        <p:spPr>
          <a:xfrm>
            <a:off x="10299465" y="2877311"/>
            <a:ext cx="1258551" cy="1876589"/>
          </a:xfrm>
          <a:prstGeom prst="rect">
            <a:avLst/>
          </a:prstGeom>
        </p:spPr>
      </p:pic>
      <p:sp>
        <p:nvSpPr>
          <p:cNvPr id="16" name="TextBox 15"/>
          <p:cNvSpPr txBox="1"/>
          <p:nvPr/>
        </p:nvSpPr>
        <p:spPr>
          <a:xfrm>
            <a:off x="2987040" y="5096256"/>
            <a:ext cx="7202421" cy="584775"/>
          </a:xfrm>
          <a:prstGeom prst="rect">
            <a:avLst/>
          </a:prstGeom>
          <a:noFill/>
        </p:spPr>
        <p:txBody>
          <a:bodyPr wrap="none" rtlCol="0">
            <a:spAutoFit/>
          </a:bodyPr>
          <a:lstStyle/>
          <a:p>
            <a:pPr algn="ctr"/>
            <a:r>
              <a:rPr lang="en-US" sz="3200" dirty="0" smtClean="0"/>
              <a:t>Layperson Crafts Training Manual Concept</a:t>
            </a:r>
            <a:endParaRPr lang="en-US" sz="3200" dirty="0"/>
          </a:p>
        </p:txBody>
      </p:sp>
    </p:spTree>
    <p:extLst>
      <p:ext uri="{BB962C8B-B14F-4D97-AF65-F5344CB8AC3E}">
        <p14:creationId xmlns:p14="http://schemas.microsoft.com/office/powerpoint/2010/main" val="92293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6385" y="71824"/>
            <a:ext cx="9047312" cy="1360161"/>
          </a:xfrm>
        </p:spPr>
        <p:txBody>
          <a:bodyPr/>
          <a:lstStyle/>
          <a:p>
            <a:r>
              <a:rPr lang="en-US" dirty="0" smtClean="0"/>
              <a:t>Considerations…</a:t>
            </a:r>
            <a:endParaRPr lang="en-US" dirty="0"/>
          </a:p>
        </p:txBody>
      </p:sp>
      <p:sp>
        <p:nvSpPr>
          <p:cNvPr id="5" name="Content Placeholder 4"/>
          <p:cNvSpPr>
            <a:spLocks noGrp="1"/>
          </p:cNvSpPr>
          <p:nvPr>
            <p:ph idx="1"/>
          </p:nvPr>
        </p:nvSpPr>
        <p:spPr>
          <a:xfrm>
            <a:off x="2311880" y="1431985"/>
            <a:ext cx="9171675" cy="4710739"/>
          </a:xfrm>
        </p:spPr>
        <p:txBody>
          <a:bodyPr/>
          <a:lstStyle/>
          <a:p>
            <a:pPr marL="514350" indent="-514350">
              <a:buFont typeface="+mj-lt"/>
              <a:buAutoNum type="arabicPeriod"/>
            </a:pPr>
            <a:r>
              <a:rPr lang="en-US" dirty="0" smtClean="0"/>
              <a:t>Find mechanisms for unbiased communication particularly with a vulnerable workforce</a:t>
            </a:r>
            <a:r>
              <a:rPr lang="en-US" dirty="0" smtClean="0"/>
              <a:t>.</a:t>
            </a:r>
          </a:p>
          <a:p>
            <a:pPr lvl="1"/>
            <a:r>
              <a:rPr lang="en-US" dirty="0" smtClean="0"/>
              <a:t> Enforcement means you care</a:t>
            </a:r>
            <a:endParaRPr lang="en-US" dirty="0" smtClean="0"/>
          </a:p>
          <a:p>
            <a:pPr marL="514350" indent="-514350">
              <a:buFont typeface="+mj-lt"/>
              <a:buAutoNum type="arabicPeriod"/>
            </a:pPr>
            <a:r>
              <a:rPr lang="en-US" dirty="0" smtClean="0"/>
              <a:t>Train the trainers from crew members. Use alternative means to compensate for literacy challenges. </a:t>
            </a:r>
            <a:endParaRPr lang="en-US" dirty="0"/>
          </a:p>
          <a:p>
            <a:pPr lvl="1"/>
            <a:r>
              <a:rPr lang="en-US" dirty="0" smtClean="0"/>
              <a:t>Picture books</a:t>
            </a:r>
          </a:p>
          <a:p>
            <a:pPr marL="514350" indent="-514350">
              <a:buFont typeface="+mj-lt"/>
              <a:buAutoNum type="arabicPeriod"/>
            </a:pPr>
            <a:r>
              <a:rPr lang="en-US" dirty="0"/>
              <a:t>Move from </a:t>
            </a:r>
            <a:r>
              <a:rPr lang="en-US" dirty="0" smtClean="0"/>
              <a:t>behavior-based </a:t>
            </a:r>
            <a:r>
              <a:rPr lang="en-US" dirty="0"/>
              <a:t>safety toward </a:t>
            </a:r>
            <a:r>
              <a:rPr lang="en-US" dirty="0" smtClean="0"/>
              <a:t>people-based </a:t>
            </a:r>
            <a:r>
              <a:rPr lang="en-US" dirty="0"/>
              <a:t>safety philosophy</a:t>
            </a:r>
            <a:r>
              <a:rPr lang="en-US" dirty="0" smtClean="0"/>
              <a:t>. (Its about the family)</a:t>
            </a:r>
          </a:p>
          <a:p>
            <a:pPr marL="514350" indent="-514350">
              <a:buFont typeface="+mj-lt"/>
              <a:buAutoNum type="arabicPeriod"/>
            </a:pPr>
            <a:r>
              <a:rPr lang="en-US" dirty="0" smtClean="0"/>
              <a:t>Move toward </a:t>
            </a:r>
            <a:r>
              <a:rPr lang="en-US" dirty="0"/>
              <a:t>the elimination of </a:t>
            </a:r>
            <a:r>
              <a:rPr lang="en-US" dirty="0" smtClean="0"/>
              <a:t>hazards, using a  measured HOC.</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7" name="Picture 6"/>
          <p:cNvPicPr>
            <a:picLocks noChangeAspect="1"/>
          </p:cNvPicPr>
          <p:nvPr/>
        </p:nvPicPr>
        <p:blipFill>
          <a:blip r:embed="rId2"/>
          <a:stretch>
            <a:fillRect/>
          </a:stretch>
        </p:blipFill>
        <p:spPr>
          <a:xfrm>
            <a:off x="172528" y="207034"/>
            <a:ext cx="2070340" cy="2848834"/>
          </a:xfrm>
          <a:prstGeom prst="rect">
            <a:avLst/>
          </a:prstGeom>
        </p:spPr>
      </p:pic>
      <p:pic>
        <p:nvPicPr>
          <p:cNvPr id="9" name="Picture 8"/>
          <p:cNvPicPr>
            <a:picLocks noChangeAspect="1"/>
          </p:cNvPicPr>
          <p:nvPr/>
        </p:nvPicPr>
        <p:blipFill>
          <a:blip r:embed="rId3"/>
          <a:stretch>
            <a:fillRect/>
          </a:stretch>
        </p:blipFill>
        <p:spPr>
          <a:xfrm>
            <a:off x="157598" y="3036497"/>
            <a:ext cx="2102523" cy="2834085"/>
          </a:xfrm>
          <a:prstGeom prst="rect">
            <a:avLst/>
          </a:prstGeom>
        </p:spPr>
      </p:pic>
    </p:spTree>
    <p:extLst>
      <p:ext uri="{BB962C8B-B14F-4D97-AF65-F5344CB8AC3E}">
        <p14:creationId xmlns:p14="http://schemas.microsoft.com/office/powerpoint/2010/main" val="333443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12192000" cy="1015101"/>
          </a:xfrm>
        </p:spPr>
        <p:txBody>
          <a:bodyPr>
            <a:noAutofit/>
          </a:bodyPr>
          <a:lstStyle/>
          <a:p>
            <a:pPr algn="ctr"/>
            <a:r>
              <a:rPr lang="en-US" b="1" dirty="0" smtClean="0"/>
              <a:t>Hierarch</a:t>
            </a:r>
            <a:r>
              <a:rPr lang="en-US" b="1" dirty="0" smtClean="0">
                <a:solidFill>
                  <a:srgbClr val="FFFF00"/>
                </a:solidFill>
              </a:rPr>
              <a:t>y of Controls – A measure of safety culture</a:t>
            </a:r>
            <a:endParaRPr lang="en-US" b="1" dirty="0">
              <a:solidFill>
                <a:srgbClr val="FFFF00"/>
              </a:solidFill>
            </a:endParaRPr>
          </a:p>
        </p:txBody>
      </p:sp>
      <p:sp>
        <p:nvSpPr>
          <p:cNvPr id="10" name="TextBox 9"/>
          <p:cNvSpPr txBox="1"/>
          <p:nvPr/>
        </p:nvSpPr>
        <p:spPr>
          <a:xfrm>
            <a:off x="2379377" y="744747"/>
            <a:ext cx="8597931" cy="523220"/>
          </a:xfrm>
          <a:prstGeom prst="rect">
            <a:avLst/>
          </a:prstGeom>
          <a:noFill/>
        </p:spPr>
        <p:txBody>
          <a:bodyPr wrap="none" rtlCol="0">
            <a:spAutoFit/>
          </a:bodyPr>
          <a:lstStyle/>
          <a:p>
            <a:pPr algn="ctr" eaLnBrk="0" fontAlgn="base" hangingPunct="0">
              <a:spcBef>
                <a:spcPct val="0"/>
              </a:spcBef>
              <a:spcAft>
                <a:spcPct val="0"/>
              </a:spcAft>
            </a:pPr>
            <a:r>
              <a:rPr lang="en-US" sz="2800" b="1" dirty="0" smtClean="0">
                <a:solidFill>
                  <a:srgbClr val="FFFF00"/>
                </a:solidFill>
                <a:latin typeface="Garamond"/>
              </a:rPr>
              <a:t>Fundamental Hierarchy of Culture in Design </a:t>
            </a:r>
            <a:r>
              <a:rPr lang="en-US" sz="2800" b="1" dirty="0">
                <a:solidFill>
                  <a:srgbClr val="FFFF00"/>
                </a:solidFill>
                <a:latin typeface="Garamond"/>
              </a:rPr>
              <a:t>for Safety</a:t>
            </a:r>
          </a:p>
        </p:txBody>
      </p:sp>
      <p:sp>
        <p:nvSpPr>
          <p:cNvPr id="11" name="Trapezoid 10"/>
          <p:cNvSpPr/>
          <p:nvPr/>
        </p:nvSpPr>
        <p:spPr>
          <a:xfrm>
            <a:off x="3140014" y="5141873"/>
            <a:ext cx="6386129" cy="793978"/>
          </a:xfrm>
          <a:prstGeom prst="trapezoid">
            <a:avLst>
              <a:gd name="adj" fmla="val 732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
        <p:nvSpPr>
          <p:cNvPr id="2" name="Isosceles Triangle 1"/>
          <p:cNvSpPr/>
          <p:nvPr/>
        </p:nvSpPr>
        <p:spPr>
          <a:xfrm>
            <a:off x="5617464" y="1328466"/>
            <a:ext cx="1366272" cy="926309"/>
          </a:xfrm>
          <a:prstGeom prst="triangle">
            <a:avLst>
              <a:gd name="adj" fmla="val 50086"/>
            </a:avLst>
          </a:prstGeom>
          <a:solidFill>
            <a:srgbClr val="07D042"/>
          </a:solidFill>
          <a:ln>
            <a:solidFill>
              <a:srgbClr val="07D042"/>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eaLnBrk="0" fontAlgn="base" hangingPunct="0">
              <a:spcBef>
                <a:spcPct val="0"/>
              </a:spcBef>
              <a:spcAft>
                <a:spcPct val="0"/>
              </a:spcAft>
            </a:pPr>
            <a:endParaRPr lang="en-US" sz="1000" b="1" cap="all" dirty="0" smtClean="0">
              <a:solidFill>
                <a:srgbClr val="006633"/>
              </a:solidFill>
            </a:endParaRPr>
          </a:p>
        </p:txBody>
      </p:sp>
      <p:sp>
        <p:nvSpPr>
          <p:cNvPr id="3" name="Trapezoid 2"/>
          <p:cNvSpPr/>
          <p:nvPr/>
        </p:nvSpPr>
        <p:spPr>
          <a:xfrm>
            <a:off x="5006472" y="2354525"/>
            <a:ext cx="2602996" cy="793978"/>
          </a:xfrm>
          <a:prstGeom prst="trapezoid">
            <a:avLst>
              <a:gd name="adj" fmla="val 72244"/>
            </a:avLst>
          </a:prstGeom>
          <a:solidFill>
            <a:srgbClr val="07D042"/>
          </a:solidFill>
          <a:ln>
            <a:solidFill>
              <a:srgbClr val="07D0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
        <p:nvSpPr>
          <p:cNvPr id="9" name="Trapezoid 8"/>
          <p:cNvSpPr/>
          <p:nvPr/>
        </p:nvSpPr>
        <p:spPr>
          <a:xfrm>
            <a:off x="3767747" y="4232731"/>
            <a:ext cx="5105555" cy="793978"/>
          </a:xfrm>
          <a:prstGeom prst="trapezoid">
            <a:avLst>
              <a:gd name="adj" fmla="val 7224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
        <p:nvSpPr>
          <p:cNvPr id="12" name="Trapezoid 11"/>
          <p:cNvSpPr/>
          <p:nvPr/>
        </p:nvSpPr>
        <p:spPr>
          <a:xfrm>
            <a:off x="4387110" y="3235483"/>
            <a:ext cx="3850091" cy="793978"/>
          </a:xfrm>
          <a:prstGeom prst="trapezoid">
            <a:avLst>
              <a:gd name="adj" fmla="val 73286"/>
            </a:avLst>
          </a:prstGeom>
          <a:solidFill>
            <a:srgbClr val="07D042"/>
          </a:solidFill>
          <a:ln>
            <a:solidFill>
              <a:srgbClr val="07D0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a:solidFill>
                <a:srgbClr val="FFFFFF"/>
              </a:solidFill>
            </a:endParaRPr>
          </a:p>
        </p:txBody>
      </p:sp>
      <p:sp>
        <p:nvSpPr>
          <p:cNvPr id="30" name="TextBox 29"/>
          <p:cNvSpPr txBox="1"/>
          <p:nvPr/>
        </p:nvSpPr>
        <p:spPr>
          <a:xfrm>
            <a:off x="5666672" y="1975377"/>
            <a:ext cx="1309969" cy="378767"/>
          </a:xfrm>
          <a:prstGeom prst="rect">
            <a:avLst/>
          </a:prstGeom>
          <a:noFill/>
        </p:spPr>
        <p:txBody>
          <a:bodyPr wrap="none" rtlCol="0">
            <a:spAutoFit/>
          </a:bodyPr>
          <a:lstStyle/>
          <a:p>
            <a:pPr algn="ctr"/>
            <a:r>
              <a:rPr lang="en-US" b="1" dirty="0" smtClean="0"/>
              <a:t>Elimination</a:t>
            </a:r>
            <a:endParaRPr lang="en-US" b="1" dirty="0"/>
          </a:p>
        </p:txBody>
      </p:sp>
      <p:sp>
        <p:nvSpPr>
          <p:cNvPr id="33" name="TextBox 32"/>
          <p:cNvSpPr txBox="1"/>
          <p:nvPr/>
        </p:nvSpPr>
        <p:spPr>
          <a:xfrm>
            <a:off x="5491163" y="4451316"/>
            <a:ext cx="1641633" cy="378767"/>
          </a:xfrm>
          <a:prstGeom prst="rect">
            <a:avLst/>
          </a:prstGeom>
          <a:noFill/>
        </p:spPr>
        <p:txBody>
          <a:bodyPr wrap="none" rtlCol="0">
            <a:spAutoFit/>
          </a:bodyPr>
          <a:lstStyle/>
          <a:p>
            <a:pPr algn="ctr"/>
            <a:r>
              <a:rPr lang="en-US" b="1" dirty="0" smtClean="0"/>
              <a:t>Administrative</a:t>
            </a:r>
            <a:endParaRPr lang="en-US" sz="1600" b="1" dirty="0"/>
          </a:p>
        </p:txBody>
      </p:sp>
      <p:sp>
        <p:nvSpPr>
          <p:cNvPr id="34" name="TextBox 33"/>
          <p:cNvSpPr txBox="1"/>
          <p:nvPr/>
        </p:nvSpPr>
        <p:spPr>
          <a:xfrm>
            <a:off x="6051155" y="5344933"/>
            <a:ext cx="547050" cy="378767"/>
          </a:xfrm>
          <a:prstGeom prst="rect">
            <a:avLst/>
          </a:prstGeom>
          <a:noFill/>
        </p:spPr>
        <p:txBody>
          <a:bodyPr wrap="none" rtlCol="0">
            <a:spAutoFit/>
          </a:bodyPr>
          <a:lstStyle/>
          <a:p>
            <a:pPr algn="ctr"/>
            <a:r>
              <a:rPr lang="en-US" b="1" dirty="0" smtClean="0"/>
              <a:t>PPE</a:t>
            </a:r>
            <a:endParaRPr lang="en-US" b="1" dirty="0"/>
          </a:p>
        </p:txBody>
      </p:sp>
      <p:sp>
        <p:nvSpPr>
          <p:cNvPr id="35" name="TextBox 34"/>
          <p:cNvSpPr txBox="1"/>
          <p:nvPr/>
        </p:nvSpPr>
        <p:spPr>
          <a:xfrm>
            <a:off x="5202202" y="3415401"/>
            <a:ext cx="2245376" cy="378767"/>
          </a:xfrm>
          <a:prstGeom prst="rect">
            <a:avLst/>
          </a:prstGeom>
          <a:noFill/>
        </p:spPr>
        <p:txBody>
          <a:bodyPr wrap="none" rtlCol="0">
            <a:spAutoFit/>
          </a:bodyPr>
          <a:lstStyle/>
          <a:p>
            <a:pPr algn="ctr"/>
            <a:r>
              <a:rPr lang="en-US" b="1" dirty="0" smtClean="0"/>
              <a:t>Engineering Controls</a:t>
            </a:r>
            <a:endParaRPr lang="en-US" b="1" dirty="0"/>
          </a:p>
        </p:txBody>
      </p:sp>
      <p:sp>
        <p:nvSpPr>
          <p:cNvPr id="36" name="TextBox 35"/>
          <p:cNvSpPr txBox="1"/>
          <p:nvPr/>
        </p:nvSpPr>
        <p:spPr>
          <a:xfrm>
            <a:off x="5617990" y="2662638"/>
            <a:ext cx="1394135" cy="378767"/>
          </a:xfrm>
          <a:prstGeom prst="rect">
            <a:avLst/>
          </a:prstGeom>
          <a:noFill/>
        </p:spPr>
        <p:txBody>
          <a:bodyPr wrap="none" rtlCol="0">
            <a:spAutoFit/>
          </a:bodyPr>
          <a:lstStyle/>
          <a:p>
            <a:pPr algn="ctr"/>
            <a:r>
              <a:rPr lang="en-US" b="1" dirty="0" smtClean="0"/>
              <a:t>Substitution</a:t>
            </a:r>
            <a:endParaRPr lang="en-US" sz="1600" b="1" dirty="0"/>
          </a:p>
        </p:txBody>
      </p:sp>
      <p:sp>
        <p:nvSpPr>
          <p:cNvPr id="45" name="Rectangle 44"/>
          <p:cNvSpPr/>
          <p:nvPr/>
        </p:nvSpPr>
        <p:spPr>
          <a:xfrm>
            <a:off x="8770416" y="4227893"/>
            <a:ext cx="2594686" cy="461665"/>
          </a:xfrm>
          <a:prstGeom prst="rect">
            <a:avLst/>
          </a:prstGeom>
          <a:noFill/>
        </p:spPr>
        <p:txBody>
          <a:bodyPr wrap="none" lIns="91440" tIns="45720" rIns="91440" bIns="45720">
            <a:spAutoFit/>
          </a:bodyPr>
          <a:lstStyle/>
          <a:p>
            <a:pPr algn="r"/>
            <a:r>
              <a:rPr lang="en-US" sz="2400" b="1" cap="none" spc="0" dirty="0" smtClean="0">
                <a:ln w="0"/>
                <a:solidFill>
                  <a:srgbClr val="FFFF00"/>
                </a:solidFill>
              </a:rPr>
              <a:t>Worker dependent</a:t>
            </a:r>
            <a:endParaRPr lang="en-US" sz="2400" b="1" cap="none" spc="0" dirty="0">
              <a:ln w="0"/>
              <a:solidFill>
                <a:srgbClr val="FFFF00"/>
              </a:solidFill>
            </a:endParaRPr>
          </a:p>
        </p:txBody>
      </p:sp>
      <p:sp>
        <p:nvSpPr>
          <p:cNvPr id="46" name="Rectangle 45"/>
          <p:cNvSpPr/>
          <p:nvPr/>
        </p:nvSpPr>
        <p:spPr>
          <a:xfrm>
            <a:off x="8358121" y="3166161"/>
            <a:ext cx="3015442" cy="461665"/>
          </a:xfrm>
          <a:prstGeom prst="rect">
            <a:avLst/>
          </a:prstGeom>
          <a:noFill/>
        </p:spPr>
        <p:txBody>
          <a:bodyPr wrap="none" lIns="91440" tIns="45720" rIns="91440" bIns="45720">
            <a:spAutoFit/>
          </a:bodyPr>
          <a:lstStyle/>
          <a:p>
            <a:pPr algn="r"/>
            <a:r>
              <a:rPr lang="en-US" sz="2400" b="1" dirty="0" smtClean="0">
                <a:ln w="0"/>
                <a:solidFill>
                  <a:srgbClr val="FFFF00"/>
                </a:solidFill>
              </a:rPr>
              <a:t>Designed intervention</a:t>
            </a:r>
            <a:endParaRPr lang="en-US" sz="2400" b="1" cap="none" spc="0" dirty="0">
              <a:ln w="0"/>
              <a:solidFill>
                <a:srgbClr val="FFFF00"/>
              </a:solidFill>
            </a:endParaRPr>
          </a:p>
        </p:txBody>
      </p:sp>
    </p:spTree>
    <p:extLst>
      <p:ext uri="{BB962C8B-B14F-4D97-AF65-F5344CB8AC3E}">
        <p14:creationId xmlns:p14="http://schemas.microsoft.com/office/powerpoint/2010/main" val="3334802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6919" cy="6142008"/>
          </a:xfrm>
          <a:prstGeom prst="rect">
            <a:avLst/>
          </a:prstGeom>
          <a:blipFill dpi="0" rotWithShape="1">
            <a:blip r:embed="rId3"/>
            <a:srcRect/>
            <a:tile tx="0" ty="0" sx="100000" sy="100000" flip="none" algn="tl"/>
          </a:blipFill>
        </p:spPr>
      </p:pic>
      <p:sp>
        <p:nvSpPr>
          <p:cNvPr id="5" name="Title 1"/>
          <p:cNvSpPr txBox="1">
            <a:spLocks/>
          </p:cNvSpPr>
          <p:nvPr/>
        </p:nvSpPr>
        <p:spPr>
          <a:xfrm>
            <a:off x="879894" y="365125"/>
            <a:ext cx="10513803" cy="13255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rgbClr val="FF0000"/>
                </a:solidFill>
                <a:latin typeface="+mn-lt"/>
              </a:rPr>
              <a:t>Safety Climate and Safety Practices</a:t>
            </a:r>
            <a:endParaRPr lang="en-US" sz="5400" b="1" dirty="0">
              <a:solidFill>
                <a:srgbClr val="FF0000"/>
              </a:solidFill>
              <a:latin typeface="+mn-lt"/>
            </a:endParaRPr>
          </a:p>
        </p:txBody>
      </p:sp>
      <p:sp>
        <p:nvSpPr>
          <p:cNvPr id="10" name="Content Placeholder 9"/>
          <p:cNvSpPr>
            <a:spLocks noGrp="1"/>
          </p:cNvSpPr>
          <p:nvPr>
            <p:ph idx="1"/>
          </p:nvPr>
        </p:nvSpPr>
        <p:spPr>
          <a:xfrm>
            <a:off x="1759789" y="1725283"/>
            <a:ext cx="9954883" cy="4417441"/>
          </a:xfrm>
        </p:spPr>
        <p:txBody>
          <a:bodyPr>
            <a:normAutofit/>
          </a:bodyPr>
          <a:lstStyle/>
          <a:p>
            <a:r>
              <a:rPr lang="en-US" sz="3600" b="1" dirty="0" smtClean="0">
                <a:solidFill>
                  <a:srgbClr val="FFFF00"/>
                </a:solidFill>
              </a:rPr>
              <a:t>Different cultures, have </a:t>
            </a:r>
          </a:p>
          <a:p>
            <a:r>
              <a:rPr lang="en-US" sz="3600" b="1" dirty="0" smtClean="0">
                <a:solidFill>
                  <a:srgbClr val="FFFF00"/>
                </a:solidFill>
              </a:rPr>
              <a:t>Different languages, and have</a:t>
            </a:r>
          </a:p>
          <a:p>
            <a:r>
              <a:rPr lang="en-US" sz="3600" b="1" dirty="0" smtClean="0">
                <a:solidFill>
                  <a:srgbClr val="FFFF00"/>
                </a:solidFill>
              </a:rPr>
              <a:t>Different levels of literacy, with </a:t>
            </a:r>
          </a:p>
          <a:p>
            <a:r>
              <a:rPr lang="en-US" sz="3600" b="1" dirty="0" smtClean="0">
                <a:solidFill>
                  <a:srgbClr val="FFFF00"/>
                </a:solidFill>
              </a:rPr>
              <a:t>Different attitudes, that lead to</a:t>
            </a:r>
          </a:p>
          <a:p>
            <a:r>
              <a:rPr lang="en-US" sz="3600" b="1" dirty="0" smtClean="0">
                <a:solidFill>
                  <a:srgbClr val="FFFF00"/>
                </a:solidFill>
              </a:rPr>
              <a:t>Different risk assumptions, and</a:t>
            </a:r>
          </a:p>
          <a:p>
            <a:r>
              <a:rPr lang="en-US" sz="3600" b="1" dirty="0" smtClean="0">
                <a:solidFill>
                  <a:srgbClr val="FFFF00"/>
                </a:solidFill>
              </a:rPr>
              <a:t>We may not all speak the same language or read but we all bleed red and we all can die.</a:t>
            </a:r>
            <a:endParaRPr lang="en-US" sz="3600" b="1" dirty="0">
              <a:solidFill>
                <a:srgbClr val="FFFF00"/>
              </a:solidFill>
            </a:endParaRPr>
          </a:p>
        </p:txBody>
      </p:sp>
    </p:spTree>
    <p:extLst>
      <p:ext uri="{BB962C8B-B14F-4D97-AF65-F5344CB8AC3E}">
        <p14:creationId xmlns:p14="http://schemas.microsoft.com/office/powerpoint/2010/main" val="151253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862" y="365125"/>
            <a:ext cx="8956088" cy="1325563"/>
          </a:xfrm>
        </p:spPr>
        <p:txBody>
          <a:bodyPr/>
          <a:lstStyle/>
          <a:p>
            <a:r>
              <a:rPr lang="en-US" b="1" dirty="0" smtClean="0"/>
              <a:t>Focus</a:t>
            </a:r>
            <a:endParaRPr lang="en-US" b="1" dirty="0"/>
          </a:p>
        </p:txBody>
      </p:sp>
      <p:sp>
        <p:nvSpPr>
          <p:cNvPr id="4" name="Content Placeholder 3"/>
          <p:cNvSpPr>
            <a:spLocks noGrp="1"/>
          </p:cNvSpPr>
          <p:nvPr>
            <p:ph idx="1"/>
          </p:nvPr>
        </p:nvSpPr>
        <p:spPr>
          <a:xfrm>
            <a:off x="2432934" y="1730375"/>
            <a:ext cx="8997065" cy="4317099"/>
          </a:xfrm>
        </p:spPr>
        <p:txBody>
          <a:bodyPr>
            <a:normAutofit/>
          </a:bodyPr>
          <a:lstStyle/>
          <a:p>
            <a:pPr marL="514350" indent="-514350">
              <a:buFont typeface="+mj-lt"/>
              <a:buAutoNum type="arabicPeriod"/>
            </a:pPr>
            <a:r>
              <a:rPr lang="en-US" dirty="0" smtClean="0"/>
              <a:t>Report  of research studies among Latino’s working within the residential construction sector.</a:t>
            </a:r>
          </a:p>
          <a:p>
            <a:pPr marL="514350" indent="-514350">
              <a:buFont typeface="+mj-lt"/>
              <a:buAutoNum type="arabicPeriod"/>
            </a:pPr>
            <a:r>
              <a:rPr lang="en-US" dirty="0" smtClean="0"/>
              <a:t>Studies</a:t>
            </a:r>
          </a:p>
          <a:p>
            <a:pPr marL="514350" indent="-514350">
              <a:buFont typeface="+mj-lt"/>
              <a:buAutoNum type="arabicPeriod"/>
            </a:pPr>
            <a:r>
              <a:rPr lang="en-US" dirty="0" smtClean="0"/>
              <a:t>Insights</a:t>
            </a:r>
          </a:p>
          <a:p>
            <a:pPr marL="514350" indent="-514350">
              <a:buFont typeface="+mj-lt"/>
              <a:buAutoNum type="arabicPeriod"/>
            </a:pPr>
            <a:r>
              <a:rPr lang="en-US" dirty="0" smtClean="0"/>
              <a:t>Lessons</a:t>
            </a:r>
          </a:p>
          <a:p>
            <a:pPr marL="514350" indent="-514350">
              <a:buFont typeface="+mj-lt"/>
              <a:buAutoNum type="arabicPeriod"/>
            </a:pPr>
            <a:r>
              <a:rPr lang="en-US" dirty="0" smtClean="0"/>
              <a:t>Considerations</a:t>
            </a:r>
          </a:p>
          <a:p>
            <a:endParaRPr lang="en-US" dirty="0" smtClean="0"/>
          </a:p>
          <a:p>
            <a:endParaRPr lang="en-US" dirty="0"/>
          </a:p>
        </p:txBody>
      </p:sp>
    </p:spTree>
    <p:extLst>
      <p:ext uri="{BB962C8B-B14F-4D97-AF65-F5344CB8AC3E}">
        <p14:creationId xmlns:p14="http://schemas.microsoft.com/office/powerpoint/2010/main" val="2082083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studies on vulnerable workers…</a:t>
            </a:r>
            <a:endParaRPr lang="en-US" b="1" dirty="0"/>
          </a:p>
        </p:txBody>
      </p:sp>
      <p:sp>
        <p:nvSpPr>
          <p:cNvPr id="3" name="Content Placeholder 2"/>
          <p:cNvSpPr>
            <a:spLocks noGrp="1"/>
          </p:cNvSpPr>
          <p:nvPr>
            <p:ph idx="1"/>
          </p:nvPr>
        </p:nvSpPr>
        <p:spPr>
          <a:xfrm>
            <a:off x="2469237" y="1497822"/>
            <a:ext cx="8997065" cy="4317099"/>
          </a:xfrm>
        </p:spPr>
        <p:txBody>
          <a:bodyPr>
            <a:normAutofit fontScale="92500" lnSpcReduction="10000"/>
          </a:bodyPr>
          <a:lstStyle/>
          <a:p>
            <a:r>
              <a:rPr lang="en-US" b="1" dirty="0" smtClean="0"/>
              <a:t>Vulnerable workers </a:t>
            </a:r>
            <a:r>
              <a:rPr lang="en-US" dirty="0" smtClean="0"/>
              <a:t>are  the young and old, are women and minorities, include migrant, immigrant workers, etc.</a:t>
            </a:r>
          </a:p>
          <a:p>
            <a:r>
              <a:rPr lang="en-US" b="1" dirty="0" smtClean="0"/>
              <a:t>Key Points </a:t>
            </a:r>
            <a:r>
              <a:rPr lang="en-US" dirty="0" smtClean="0"/>
              <a:t>are that vulnerable workers a) lack an advocate, b) lacks power to alter the conditions, and 3) often experiences repercussions in the form of retaliatory supervision or other punitive consequences.</a:t>
            </a:r>
          </a:p>
          <a:p>
            <a:r>
              <a:rPr lang="en-US" dirty="0" smtClean="0"/>
              <a:t>Three studies (all within residential sector involving Latino roofers, framers, and general mixed trade construction labor):</a:t>
            </a:r>
          </a:p>
          <a:p>
            <a:pPr marL="914400" lvl="1" indent="-457200">
              <a:buFont typeface="+mj-lt"/>
              <a:buAutoNum type="arabicPeriod"/>
            </a:pPr>
            <a:r>
              <a:rPr lang="en-US" dirty="0" smtClean="0"/>
              <a:t>Small family owned businesses employing family members</a:t>
            </a:r>
          </a:p>
          <a:p>
            <a:pPr marL="914400" lvl="1" indent="-457200">
              <a:buFont typeface="+mj-lt"/>
              <a:buAutoNum type="arabicPeriod"/>
            </a:pPr>
            <a:r>
              <a:rPr lang="en-US" dirty="0" smtClean="0"/>
              <a:t>Using Interactive Voice Recognition software to assess work safety climate, practiced behaviors, and task productivity.</a:t>
            </a:r>
          </a:p>
          <a:p>
            <a:pPr marL="914400" lvl="1" indent="-457200">
              <a:buFont typeface="+mj-lt"/>
              <a:buAutoNum type="arabicPeriod"/>
            </a:pPr>
            <a:r>
              <a:rPr lang="en-US" dirty="0" smtClean="0"/>
              <a:t>Using lay-trainers for delivering safety training materials </a:t>
            </a:r>
            <a:endParaRPr lang="en-US" dirty="0"/>
          </a:p>
        </p:txBody>
      </p:sp>
    </p:spTree>
    <p:extLst>
      <p:ext uri="{BB962C8B-B14F-4D97-AF65-F5344CB8AC3E}">
        <p14:creationId xmlns:p14="http://schemas.microsoft.com/office/powerpoint/2010/main" val="347587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Insights on family owned small businesses… Generalized</a:t>
            </a:r>
            <a:endParaRPr lang="en-US" b="1" dirty="0"/>
          </a:p>
        </p:txBody>
      </p:sp>
      <p:sp>
        <p:nvSpPr>
          <p:cNvPr id="3" name="Content Placeholder 2"/>
          <p:cNvSpPr>
            <a:spLocks noGrp="1"/>
          </p:cNvSpPr>
          <p:nvPr>
            <p:ph idx="1"/>
          </p:nvPr>
        </p:nvSpPr>
        <p:spPr/>
        <p:txBody>
          <a:bodyPr>
            <a:normAutofit/>
          </a:bodyPr>
          <a:lstStyle/>
          <a:p>
            <a:r>
              <a:rPr lang="en-US" dirty="0" smtClean="0"/>
              <a:t>Younger family members, working within a family </a:t>
            </a:r>
            <a:r>
              <a:rPr lang="en-US" dirty="0"/>
              <a:t>construction</a:t>
            </a:r>
            <a:r>
              <a:rPr lang="en-US" dirty="0" smtClean="0"/>
              <a:t> business, do not receive adequate safety training.</a:t>
            </a:r>
          </a:p>
          <a:p>
            <a:r>
              <a:rPr lang="en-US" dirty="0" smtClean="0"/>
              <a:t>Family members who supervise other family members believe that the other family members already have adequate construction safety knowledge due to having the family connection, (If it were only so easy.)</a:t>
            </a:r>
          </a:p>
          <a:p>
            <a:endParaRPr lang="en-US" dirty="0"/>
          </a:p>
        </p:txBody>
      </p:sp>
    </p:spTree>
    <p:extLst>
      <p:ext uri="{BB962C8B-B14F-4D97-AF65-F5344CB8AC3E}">
        <p14:creationId xmlns:p14="http://schemas.microsoft.com/office/powerpoint/2010/main" val="27493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Vulnerable workers largely under report injuries.</a:t>
            </a:r>
            <a:endParaRPr lang="en-US" sz="4000" b="1" dirty="0"/>
          </a:p>
        </p:txBody>
      </p:sp>
      <p:sp>
        <p:nvSpPr>
          <p:cNvPr id="3" name="Content Placeholder 2"/>
          <p:cNvSpPr>
            <a:spLocks noGrp="1"/>
          </p:cNvSpPr>
          <p:nvPr>
            <p:ph idx="1"/>
          </p:nvPr>
        </p:nvSpPr>
        <p:spPr/>
        <p:txBody>
          <a:bodyPr/>
          <a:lstStyle/>
          <a:p>
            <a:r>
              <a:rPr lang="en-US" dirty="0"/>
              <a:t>Vulnerable workers are likely to not report work place injuries by  factor of up to 10 times greater </a:t>
            </a:r>
            <a:r>
              <a:rPr lang="en-US" dirty="0" smtClean="0"/>
              <a:t>than their </a:t>
            </a:r>
            <a:r>
              <a:rPr lang="en-US" dirty="0"/>
              <a:t>reported </a:t>
            </a:r>
            <a:r>
              <a:rPr lang="en-US" dirty="0" smtClean="0"/>
              <a:t>figures(55/100 FTE </a:t>
            </a:r>
            <a:r>
              <a:rPr lang="en-US" dirty="0"/>
              <a:t>vs </a:t>
            </a:r>
            <a:r>
              <a:rPr lang="en-US" dirty="0" smtClean="0"/>
              <a:t>4.2/100 FTE). Even major injuries are 3.4 times greater than reported injuries.</a:t>
            </a:r>
          </a:p>
          <a:p>
            <a:r>
              <a:rPr lang="en-US" dirty="0" smtClean="0"/>
              <a:t>Work organization is the contributing factor.</a:t>
            </a:r>
          </a:p>
          <a:p>
            <a:pPr lvl="1"/>
            <a:r>
              <a:rPr lang="en-US" dirty="0" smtClean="0"/>
              <a:t>The way things get (or don’t get) done; how the work is designed (or not) and processed and managed; how training is carried out, poor supervisor commitment and management, precarious employment, and retaliatory supervision.</a:t>
            </a:r>
            <a:endParaRPr lang="en-US" dirty="0"/>
          </a:p>
          <a:p>
            <a:endParaRPr lang="en-US" dirty="0"/>
          </a:p>
        </p:txBody>
      </p:sp>
    </p:spTree>
    <p:extLst>
      <p:ext uri="{BB962C8B-B14F-4D97-AF65-F5344CB8AC3E}">
        <p14:creationId xmlns:p14="http://schemas.microsoft.com/office/powerpoint/2010/main" val="361336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862" y="365125"/>
            <a:ext cx="8956088" cy="1390523"/>
          </a:xfrm>
        </p:spPr>
        <p:txBody>
          <a:bodyPr>
            <a:normAutofit/>
          </a:bodyPr>
          <a:lstStyle/>
          <a:p>
            <a:pPr algn="ctr"/>
            <a:r>
              <a:rPr lang="en-US" dirty="0" smtClean="0"/>
              <a:t>Supervisor Commitment – </a:t>
            </a:r>
            <a:br>
              <a:rPr lang="en-US" dirty="0" smtClean="0"/>
            </a:br>
            <a:r>
              <a:rPr lang="en-US" sz="4000" dirty="0" smtClean="0"/>
              <a:t>From </a:t>
            </a:r>
            <a:r>
              <a:rPr lang="en-US" sz="4000" dirty="0"/>
              <a:t>question: Supervisors</a:t>
            </a:r>
            <a:r>
              <a:rPr lang="en-US" sz="4000" dirty="0" smtClean="0"/>
              <a:t>…</a:t>
            </a:r>
            <a:endParaRPr lang="en-US" sz="4000" dirty="0"/>
          </a:p>
        </p:txBody>
      </p:sp>
      <p:sp>
        <p:nvSpPr>
          <p:cNvPr id="3" name="Content Placeholder 2"/>
          <p:cNvSpPr>
            <a:spLocks noGrp="1"/>
          </p:cNvSpPr>
          <p:nvPr>
            <p:ph idx="1"/>
          </p:nvPr>
        </p:nvSpPr>
        <p:spPr/>
        <p:txBody>
          <a:bodyPr/>
          <a:lstStyle/>
          <a:p>
            <a:r>
              <a:rPr lang="en-US" dirty="0" smtClean="0"/>
              <a:t>…do </a:t>
            </a:r>
            <a:r>
              <a:rPr lang="en-US" dirty="0"/>
              <a:t>as much as possible to make my job safe</a:t>
            </a:r>
            <a:r>
              <a:rPr lang="en-US" dirty="0" smtClean="0"/>
              <a:t>,</a:t>
            </a:r>
          </a:p>
          <a:p>
            <a:r>
              <a:rPr lang="en-US" dirty="0" smtClean="0"/>
              <a:t>…could </a:t>
            </a:r>
            <a:r>
              <a:rPr lang="en-US" dirty="0"/>
              <a:t>do more to make my job safe</a:t>
            </a:r>
            <a:r>
              <a:rPr lang="en-US" dirty="0" smtClean="0"/>
              <a:t>, </a:t>
            </a:r>
            <a:r>
              <a:rPr lang="en-US" dirty="0"/>
              <a:t>and </a:t>
            </a:r>
            <a:endParaRPr lang="en-US" dirty="0" smtClean="0"/>
          </a:p>
          <a:p>
            <a:r>
              <a:rPr lang="en-US" dirty="0" smtClean="0"/>
              <a:t>…are </a:t>
            </a:r>
            <a:r>
              <a:rPr lang="en-US" dirty="0"/>
              <a:t>only interested in doing the job fast and cheap</a:t>
            </a:r>
            <a:r>
              <a:rPr lang="en-US" dirty="0" smtClean="0"/>
              <a:t>.</a:t>
            </a:r>
            <a:endParaRPr lang="en-US" dirty="0"/>
          </a:p>
        </p:txBody>
      </p:sp>
    </p:spTree>
    <p:extLst>
      <p:ext uri="{BB962C8B-B14F-4D97-AF65-F5344CB8AC3E}">
        <p14:creationId xmlns:p14="http://schemas.microsoft.com/office/powerpoint/2010/main" val="1338654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861" y="365125"/>
            <a:ext cx="9449591" cy="1325563"/>
          </a:xfrm>
        </p:spPr>
        <p:txBody>
          <a:bodyPr>
            <a:noAutofit/>
          </a:bodyPr>
          <a:lstStyle/>
          <a:p>
            <a:r>
              <a:rPr lang="en-US" sz="3800" b="1" dirty="0" smtClean="0"/>
              <a:t>Safety climate predicts behavior practices, and this impacts a worker’s level of  risk taking</a:t>
            </a:r>
            <a:endParaRPr lang="en-US" sz="3800" b="1" dirty="0"/>
          </a:p>
        </p:txBody>
      </p:sp>
      <p:sp>
        <p:nvSpPr>
          <p:cNvPr id="3" name="Content Placeholder 2"/>
          <p:cNvSpPr>
            <a:spLocks noGrp="1"/>
          </p:cNvSpPr>
          <p:nvPr>
            <p:ph idx="1"/>
          </p:nvPr>
        </p:nvSpPr>
        <p:spPr>
          <a:xfrm>
            <a:off x="2451984" y="1687602"/>
            <a:ext cx="8997065" cy="4317099"/>
          </a:xfrm>
        </p:spPr>
        <p:txBody>
          <a:bodyPr>
            <a:normAutofit fontScale="92500"/>
          </a:bodyPr>
          <a:lstStyle/>
          <a:p>
            <a:r>
              <a:rPr lang="en-US" dirty="0"/>
              <a:t>Worker perceptions of company </a:t>
            </a:r>
            <a:r>
              <a:rPr lang="en-US" dirty="0" smtClean="0"/>
              <a:t>commitment to safety </a:t>
            </a:r>
            <a:r>
              <a:rPr lang="en-US" dirty="0"/>
              <a:t>(the climate) is generally good. </a:t>
            </a:r>
            <a:endParaRPr lang="en-US" dirty="0" smtClean="0"/>
          </a:p>
          <a:p>
            <a:pPr lvl="1"/>
            <a:r>
              <a:rPr lang="en-US" dirty="0" smtClean="0"/>
              <a:t>The </a:t>
            </a:r>
            <a:r>
              <a:rPr lang="en-US" dirty="0"/>
              <a:t>behavioral practices, </a:t>
            </a:r>
            <a:r>
              <a:rPr lang="en-US" dirty="0" smtClean="0"/>
              <a:t>matching these responses</a:t>
            </a:r>
            <a:r>
              <a:rPr lang="en-US" dirty="0"/>
              <a:t>, are not so </a:t>
            </a:r>
            <a:r>
              <a:rPr lang="en-US" dirty="0" smtClean="0"/>
              <a:t>positive.</a:t>
            </a:r>
          </a:p>
          <a:p>
            <a:r>
              <a:rPr lang="en-US" dirty="0" smtClean="0"/>
              <a:t> The ‘boss’ is perceived as caring about worker safety, </a:t>
            </a:r>
            <a:endParaRPr lang="en-US" dirty="0" smtClean="0"/>
          </a:p>
          <a:p>
            <a:pPr lvl="1"/>
            <a:r>
              <a:rPr lang="en-US" dirty="0"/>
              <a:t>Y</a:t>
            </a:r>
            <a:r>
              <a:rPr lang="en-US" dirty="0" smtClean="0"/>
              <a:t>et </a:t>
            </a:r>
            <a:r>
              <a:rPr lang="en-US" dirty="0" smtClean="0"/>
              <a:t>‘bosses’ do not praise when observing safe work practices.</a:t>
            </a:r>
          </a:p>
          <a:p>
            <a:pPr lvl="1"/>
            <a:r>
              <a:rPr lang="en-US" dirty="0" smtClean="0"/>
              <a:t>Initial safety training is not done at the time of hire.</a:t>
            </a:r>
          </a:p>
          <a:p>
            <a:pPr lvl="1"/>
            <a:r>
              <a:rPr lang="en-US" dirty="0" smtClean="0"/>
              <a:t>Workers do not attend regular safety meetings, </a:t>
            </a:r>
            <a:endParaRPr lang="en-US" dirty="0" smtClean="0"/>
          </a:p>
          <a:p>
            <a:pPr lvl="2"/>
            <a:r>
              <a:rPr lang="en-US" dirty="0" smtClean="0"/>
              <a:t>If a ‘safety</a:t>
            </a:r>
            <a:r>
              <a:rPr lang="en-US" dirty="0" smtClean="0"/>
              <a:t>’ trainer </a:t>
            </a:r>
            <a:r>
              <a:rPr lang="en-US" dirty="0" smtClean="0"/>
              <a:t>hasn’t </a:t>
            </a:r>
            <a:r>
              <a:rPr lang="en-US" dirty="0" smtClean="0"/>
              <a:t>worked the specific </a:t>
            </a:r>
            <a:r>
              <a:rPr lang="en-US" dirty="0" smtClean="0"/>
              <a:t>trade they don’t understand </a:t>
            </a:r>
            <a:r>
              <a:rPr lang="en-US" dirty="0" smtClean="0"/>
              <a:t>the risks of the work.</a:t>
            </a:r>
          </a:p>
          <a:p>
            <a:r>
              <a:rPr lang="en-US" dirty="0" smtClean="0"/>
              <a:t>Fatalistic </a:t>
            </a:r>
            <a:r>
              <a:rPr lang="en-US" dirty="0" smtClean="0"/>
              <a:t>belief: &gt;</a:t>
            </a:r>
            <a:r>
              <a:rPr lang="en-US" dirty="0" smtClean="0"/>
              <a:t>80</a:t>
            </a:r>
            <a:r>
              <a:rPr lang="en-US" dirty="0" smtClean="0"/>
              <a:t>% of the workers  expect </a:t>
            </a:r>
            <a:r>
              <a:rPr lang="en-US" dirty="0" smtClean="0"/>
              <a:t>to be injured on the job within the next year.</a:t>
            </a:r>
            <a:endParaRPr lang="en-US" dirty="0"/>
          </a:p>
          <a:p>
            <a:endParaRPr lang="en-US" dirty="0"/>
          </a:p>
        </p:txBody>
      </p:sp>
      <p:pic>
        <p:nvPicPr>
          <p:cNvPr id="4" name="Picture 3"/>
          <p:cNvPicPr>
            <a:picLocks noChangeAspect="1"/>
          </p:cNvPicPr>
          <p:nvPr/>
        </p:nvPicPr>
        <p:blipFill>
          <a:blip r:embed="rId2"/>
          <a:stretch>
            <a:fillRect/>
          </a:stretch>
        </p:blipFill>
        <p:spPr>
          <a:xfrm>
            <a:off x="0" y="0"/>
            <a:ext cx="2403820" cy="2664333"/>
          </a:xfrm>
          <a:prstGeom prst="rect">
            <a:avLst/>
          </a:prstGeom>
        </p:spPr>
      </p:pic>
    </p:spTree>
    <p:extLst>
      <p:ext uri="{BB962C8B-B14F-4D97-AF65-F5344CB8AC3E}">
        <p14:creationId xmlns:p14="http://schemas.microsoft.com/office/powerpoint/2010/main" val="19906128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9701A9E-397C-47AE-B05A-544D8A02E303}" vid="{975E6ADB-D921-4632-9EEF-C531E024DE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TotalTime>
  <Words>681</Words>
  <Application>Microsoft Office PowerPoint</Application>
  <PresentationFormat>Widescreen</PresentationFormat>
  <Paragraphs>63</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Garamond</vt:lpstr>
      <vt:lpstr>1_Office Theme</vt:lpstr>
      <vt:lpstr>Everybody’s Different But We all Bleed Red It’s in Our Culture</vt:lpstr>
      <vt:lpstr>Hierarchy of Controls – A measure of safety culture</vt:lpstr>
      <vt:lpstr>PowerPoint Presentation</vt:lpstr>
      <vt:lpstr>Focus</vt:lpstr>
      <vt:lpstr>Three studies on vulnerable workers…</vt:lpstr>
      <vt:lpstr>Insights on family owned small businesses… Generalized</vt:lpstr>
      <vt:lpstr>Vulnerable workers largely under report injuries.</vt:lpstr>
      <vt:lpstr>Supervisor Commitment –  From question: Supervisors…</vt:lpstr>
      <vt:lpstr>Safety climate predicts behavior practices, and this impacts a worker’s level of  risk taking</vt:lpstr>
      <vt:lpstr>Reflections on the safety culture of the studied Latino construction worker</vt:lpstr>
      <vt:lpstr>PowerPoint Presentation</vt:lpstr>
      <vt:lpstr>Considerations…</vt:lpstr>
    </vt:vector>
  </TitlesOfParts>
  <Company>Virginia Tech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Fines, Crimes, &amp; Fatalities Meet the Judge, Jury, &amp; Executioner</dc:title>
  <dc:creator>Thomas Mills</dc:creator>
  <cp:lastModifiedBy>Thomas Mills</cp:lastModifiedBy>
  <cp:revision>44</cp:revision>
  <dcterms:created xsi:type="dcterms:W3CDTF">2015-03-20T04:57:10Z</dcterms:created>
  <dcterms:modified xsi:type="dcterms:W3CDTF">2015-03-22T07:47:26Z</dcterms:modified>
</cp:coreProperties>
</file>